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8"/>
  </p:notesMasterIdLst>
  <p:sldIdLst>
    <p:sldId id="256" r:id="rId5"/>
    <p:sldId id="312" r:id="rId6"/>
    <p:sldId id="313" r:id="rId7"/>
    <p:sldId id="257" r:id="rId8"/>
    <p:sldId id="314" r:id="rId9"/>
    <p:sldId id="258" r:id="rId10"/>
    <p:sldId id="321" r:id="rId11"/>
    <p:sldId id="316" r:id="rId12"/>
    <p:sldId id="328" r:id="rId13"/>
    <p:sldId id="259" r:id="rId14"/>
    <p:sldId id="315" r:id="rId15"/>
    <p:sldId id="318" r:id="rId16"/>
    <p:sldId id="319" r:id="rId17"/>
    <p:sldId id="329" r:id="rId18"/>
    <p:sldId id="260" r:id="rId19"/>
    <p:sldId id="261" r:id="rId20"/>
    <p:sldId id="327" r:id="rId21"/>
    <p:sldId id="323" r:id="rId22"/>
    <p:sldId id="320" r:id="rId23"/>
    <p:sldId id="324" r:id="rId24"/>
    <p:sldId id="325" r:id="rId25"/>
    <p:sldId id="326" r:id="rId26"/>
    <p:sldId id="265"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Lucida Console" panose="020B0609040504020204" pitchFamily="49" charset="0"/>
      <p:regular r:id="rId33"/>
    </p:embeddedFont>
    <p:embeddedFont>
      <p:font typeface="Minecraft" panose="02000603000000000000"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97D0"/>
    <a:srgbClr val="5F7D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D3007F-9B54-431A-A992-6739D6F9AAC9}" v="10" dt="2023-11-11T13:40:06.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0194" autoAdjust="0"/>
  </p:normalViewPr>
  <p:slideViewPr>
    <p:cSldViewPr snapToGrid="0">
      <p:cViewPr varScale="1">
        <p:scale>
          <a:sx n="67" d="100"/>
          <a:sy n="67" d="100"/>
        </p:scale>
        <p:origin x="1560"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806AA2-91F5-4CE0-918C-5D14B3DC1924}" type="datetimeFigureOut">
              <a:rPr lang="en-US" smtClean="0"/>
              <a:t>11/11/2023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63300-DE7E-4C28-AC1B-05B924DA1302}" type="slidenum">
              <a:rPr lang="en-US" smtClean="0"/>
              <a:t>‹#›</a:t>
            </a:fld>
            <a:endParaRPr lang="en-US"/>
          </a:p>
        </p:txBody>
      </p:sp>
    </p:spTree>
    <p:extLst>
      <p:ext uri="{BB962C8B-B14F-4D97-AF65-F5344CB8AC3E}">
        <p14:creationId xmlns:p14="http://schemas.microsoft.com/office/powerpoint/2010/main" val="2212807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D6563300-DE7E-4C28-AC1B-05B924DA1302}" type="slidenum">
              <a:rPr lang="en-US" smtClean="0"/>
              <a:t>5</a:t>
            </a:fld>
            <a:endParaRPr lang="en-US"/>
          </a:p>
        </p:txBody>
      </p:sp>
    </p:spTree>
    <p:extLst>
      <p:ext uri="{BB962C8B-B14F-4D97-AF65-F5344CB8AC3E}">
        <p14:creationId xmlns:p14="http://schemas.microsoft.com/office/powerpoint/2010/main" val="2545078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D6563300-DE7E-4C28-AC1B-05B924DA1302}" type="slidenum">
              <a:rPr lang="en-US" smtClean="0"/>
              <a:t>17</a:t>
            </a:fld>
            <a:endParaRPr lang="en-US"/>
          </a:p>
        </p:txBody>
      </p:sp>
    </p:spTree>
    <p:extLst>
      <p:ext uri="{BB962C8B-B14F-4D97-AF65-F5344CB8AC3E}">
        <p14:creationId xmlns:p14="http://schemas.microsoft.com/office/powerpoint/2010/main" val="253557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D6563300-DE7E-4C28-AC1B-05B924DA1302}" type="slidenum">
              <a:rPr lang="en-US" smtClean="0"/>
              <a:t>7</a:t>
            </a:fld>
            <a:endParaRPr lang="en-US"/>
          </a:p>
        </p:txBody>
      </p:sp>
    </p:spTree>
    <p:extLst>
      <p:ext uri="{BB962C8B-B14F-4D97-AF65-F5344CB8AC3E}">
        <p14:creationId xmlns:p14="http://schemas.microsoft.com/office/powerpoint/2010/main" val="183039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D6563300-DE7E-4C28-AC1B-05B924DA1302}" type="slidenum">
              <a:rPr lang="en-US" smtClean="0"/>
              <a:t>8</a:t>
            </a:fld>
            <a:endParaRPr lang="en-US"/>
          </a:p>
        </p:txBody>
      </p:sp>
    </p:spTree>
    <p:extLst>
      <p:ext uri="{BB962C8B-B14F-4D97-AF65-F5344CB8AC3E}">
        <p14:creationId xmlns:p14="http://schemas.microsoft.com/office/powerpoint/2010/main" val="13446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installed more than one service on my server, how will users know which service to request from? That’s why port numbers are important, so for example if server needs to contact a database, it will request on port 3306, these are the defaults.</a:t>
            </a:r>
            <a:endParaRPr lang="en-AE" dirty="0"/>
          </a:p>
        </p:txBody>
      </p:sp>
      <p:sp>
        <p:nvSpPr>
          <p:cNvPr id="4" name="Slide Number Placeholder 3"/>
          <p:cNvSpPr>
            <a:spLocks noGrp="1"/>
          </p:cNvSpPr>
          <p:nvPr>
            <p:ph type="sldNum" sz="quarter" idx="5"/>
          </p:nvPr>
        </p:nvSpPr>
        <p:spPr/>
        <p:txBody>
          <a:bodyPr/>
          <a:lstStyle/>
          <a:p>
            <a:fld id="{D6563300-DE7E-4C28-AC1B-05B924DA1302}" type="slidenum">
              <a:rPr lang="en-US" smtClean="0"/>
              <a:t>9</a:t>
            </a:fld>
            <a:endParaRPr lang="en-US"/>
          </a:p>
        </p:txBody>
      </p:sp>
    </p:spTree>
    <p:extLst>
      <p:ext uri="{BB962C8B-B14F-4D97-AF65-F5344CB8AC3E}">
        <p14:creationId xmlns:p14="http://schemas.microsoft.com/office/powerpoint/2010/main" val="414887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you do a request to the server, the server responds directly to you without interacting with a 3</a:t>
            </a:r>
            <a:r>
              <a:rPr lang="en-US" baseline="30000" dirty="0"/>
              <a:t>rd</a:t>
            </a:r>
            <a:r>
              <a:rPr lang="en-US" dirty="0"/>
              <a:t> service (example: database). Usually used in validations (to enter @ with an email when trying to signup)</a:t>
            </a:r>
            <a:endParaRPr lang="en-AE" dirty="0"/>
          </a:p>
        </p:txBody>
      </p:sp>
      <p:sp>
        <p:nvSpPr>
          <p:cNvPr id="4" name="Slide Number Placeholder 3"/>
          <p:cNvSpPr>
            <a:spLocks noGrp="1"/>
          </p:cNvSpPr>
          <p:nvPr>
            <p:ph type="sldNum" sz="quarter" idx="5"/>
          </p:nvPr>
        </p:nvSpPr>
        <p:spPr/>
        <p:txBody>
          <a:bodyPr/>
          <a:lstStyle/>
          <a:p>
            <a:fld id="{D6563300-DE7E-4C28-AC1B-05B924DA1302}" type="slidenum">
              <a:rPr lang="en-US" smtClean="0"/>
              <a:t>12</a:t>
            </a:fld>
            <a:endParaRPr lang="en-US"/>
          </a:p>
        </p:txBody>
      </p:sp>
    </p:spTree>
    <p:extLst>
      <p:ext uri="{BB962C8B-B14F-4D97-AF65-F5344CB8AC3E}">
        <p14:creationId xmlns:p14="http://schemas.microsoft.com/office/powerpoint/2010/main" val="123103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basically, server takes your request and then interacts with a database to get the information you asked for, and then the server responds to you with the information. Usually used in signup/</a:t>
            </a:r>
            <a:r>
              <a:rPr lang="en-US" dirty="0" err="1"/>
              <a:t>signin</a:t>
            </a:r>
            <a:endParaRPr lang="en-AE" dirty="0"/>
          </a:p>
        </p:txBody>
      </p:sp>
      <p:sp>
        <p:nvSpPr>
          <p:cNvPr id="4" name="Slide Number Placeholder 3"/>
          <p:cNvSpPr>
            <a:spLocks noGrp="1"/>
          </p:cNvSpPr>
          <p:nvPr>
            <p:ph type="sldNum" sz="quarter" idx="5"/>
          </p:nvPr>
        </p:nvSpPr>
        <p:spPr/>
        <p:txBody>
          <a:bodyPr/>
          <a:lstStyle/>
          <a:p>
            <a:fld id="{D6563300-DE7E-4C28-AC1B-05B924DA1302}" type="slidenum">
              <a:rPr lang="en-US" smtClean="0"/>
              <a:t>13</a:t>
            </a:fld>
            <a:endParaRPr lang="en-US"/>
          </a:p>
        </p:txBody>
      </p:sp>
    </p:spTree>
    <p:extLst>
      <p:ext uri="{BB962C8B-B14F-4D97-AF65-F5344CB8AC3E}">
        <p14:creationId xmlns:p14="http://schemas.microsoft.com/office/powerpoint/2010/main" val="101389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basically, server takes your request and then interacts with a database to get the information you asked for, and then the server responds to you with the information. Usually used in signup/</a:t>
            </a:r>
            <a:r>
              <a:rPr lang="en-US" dirty="0" err="1"/>
              <a:t>signin</a:t>
            </a:r>
            <a:endParaRPr lang="en-AE" dirty="0"/>
          </a:p>
        </p:txBody>
      </p:sp>
      <p:sp>
        <p:nvSpPr>
          <p:cNvPr id="4" name="Slide Number Placeholder 3"/>
          <p:cNvSpPr>
            <a:spLocks noGrp="1"/>
          </p:cNvSpPr>
          <p:nvPr>
            <p:ph type="sldNum" sz="quarter" idx="5"/>
          </p:nvPr>
        </p:nvSpPr>
        <p:spPr/>
        <p:txBody>
          <a:bodyPr/>
          <a:lstStyle/>
          <a:p>
            <a:fld id="{D6563300-DE7E-4C28-AC1B-05B924DA1302}" type="slidenum">
              <a:rPr lang="en-US" smtClean="0"/>
              <a:t>14</a:t>
            </a:fld>
            <a:endParaRPr lang="en-US"/>
          </a:p>
        </p:txBody>
      </p:sp>
    </p:spTree>
    <p:extLst>
      <p:ext uri="{BB962C8B-B14F-4D97-AF65-F5344CB8AC3E}">
        <p14:creationId xmlns:p14="http://schemas.microsoft.com/office/powerpoint/2010/main" val="164472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dirty="0" err="1"/>
              <a:t>ctf</a:t>
            </a:r>
            <a:r>
              <a:rPr lang="en-US" dirty="0"/>
              <a:t> context: Verification is when you submit flag and its correct (becomes verified), and the report is the writeup (step by step documentation of what you did to get the flag) and it is optional.</a:t>
            </a:r>
            <a:endParaRPr lang="en-AE" dirty="0"/>
          </a:p>
        </p:txBody>
      </p:sp>
      <p:sp>
        <p:nvSpPr>
          <p:cNvPr id="4" name="Slide Number Placeholder 3"/>
          <p:cNvSpPr>
            <a:spLocks noGrp="1"/>
          </p:cNvSpPr>
          <p:nvPr>
            <p:ph type="sldNum" sz="quarter" idx="5"/>
          </p:nvPr>
        </p:nvSpPr>
        <p:spPr/>
        <p:txBody>
          <a:bodyPr/>
          <a:lstStyle/>
          <a:p>
            <a:fld id="{D6563300-DE7E-4C28-AC1B-05B924DA1302}" type="slidenum">
              <a:rPr lang="en-US" smtClean="0"/>
              <a:t>15</a:t>
            </a:fld>
            <a:endParaRPr lang="en-US"/>
          </a:p>
        </p:txBody>
      </p:sp>
    </p:spTree>
    <p:extLst>
      <p:ext uri="{BB962C8B-B14F-4D97-AF65-F5344CB8AC3E}">
        <p14:creationId xmlns:p14="http://schemas.microsoft.com/office/powerpoint/2010/main" val="4232678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D6563300-DE7E-4C28-AC1B-05B924DA1302}" type="slidenum">
              <a:rPr lang="en-US" smtClean="0"/>
              <a:t>16</a:t>
            </a:fld>
            <a:endParaRPr lang="en-US"/>
          </a:p>
        </p:txBody>
      </p:sp>
    </p:spTree>
    <p:extLst>
      <p:ext uri="{BB962C8B-B14F-4D97-AF65-F5344CB8AC3E}">
        <p14:creationId xmlns:p14="http://schemas.microsoft.com/office/powerpoint/2010/main" val="3384308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developer.mozilla.org/en-US/docs/Learn/Getting_started_with_the_web"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36.png"/><Relationship Id="rId1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gif"/><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flipV="1">
            <a:off x="0" y="-238033"/>
            <a:ext cx="18288000" cy="7581900"/>
          </a:xfrm>
          <a:custGeom>
            <a:avLst/>
            <a:gdLst/>
            <a:ahLst/>
            <a:cxnLst/>
            <a:rect l="l" t="t" r="r" b="b"/>
            <a:pathLst>
              <a:path w="18288000" h="7581900">
                <a:moveTo>
                  <a:pt x="0" y="7581900"/>
                </a:moveTo>
                <a:lnTo>
                  <a:pt x="18288000" y="7581900"/>
                </a:lnTo>
                <a:lnTo>
                  <a:pt x="18288000" y="0"/>
                </a:lnTo>
                <a:lnTo>
                  <a:pt x="0" y="0"/>
                </a:lnTo>
                <a:lnTo>
                  <a:pt x="0" y="7581900"/>
                </a:lnTo>
                <a:close/>
              </a:path>
            </a:pathLst>
          </a:custGeom>
          <a:blipFill>
            <a:blip r:embed="rId2">
              <a:alphaModFix amt="50000"/>
            </a:blip>
            <a:stretch>
              <a:fillRect l="-972" r="-10825"/>
            </a:stretch>
          </a:blipFill>
        </p:spPr>
        <p:txBody>
          <a:bodyPr/>
          <a:lstStyle/>
          <a:p>
            <a:endParaRPr lang="en-US"/>
          </a:p>
        </p:txBody>
      </p:sp>
      <p:sp>
        <p:nvSpPr>
          <p:cNvPr id="3" name="Freeform 3"/>
          <p:cNvSpPr/>
          <p:nvPr/>
        </p:nvSpPr>
        <p:spPr>
          <a:xfrm>
            <a:off x="15527806" y="9258300"/>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US"/>
          </a:p>
        </p:txBody>
      </p:sp>
      <p:sp>
        <p:nvSpPr>
          <p:cNvPr id="4" name="Freeform 4"/>
          <p:cNvSpPr/>
          <p:nvPr/>
        </p:nvSpPr>
        <p:spPr>
          <a:xfrm>
            <a:off x="270206" y="9138781"/>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5" name="TextBox 5"/>
          <p:cNvSpPr txBox="1"/>
          <p:nvPr/>
        </p:nvSpPr>
        <p:spPr>
          <a:xfrm>
            <a:off x="270206" y="7105835"/>
            <a:ext cx="6884656" cy="476065"/>
          </a:xfrm>
          <a:prstGeom prst="rect">
            <a:avLst/>
          </a:prstGeom>
        </p:spPr>
        <p:txBody>
          <a:bodyPr lIns="0" tIns="0" rIns="0" bIns="0" rtlCol="0" anchor="t">
            <a:spAutoFit/>
          </a:bodyPr>
          <a:lstStyle/>
          <a:p>
            <a:pPr>
              <a:lnSpc>
                <a:spcPts val="3920"/>
              </a:lnSpc>
              <a:spcBef>
                <a:spcPct val="0"/>
              </a:spcBef>
            </a:pPr>
            <a:endParaRPr/>
          </a:p>
        </p:txBody>
      </p:sp>
      <p:sp>
        <p:nvSpPr>
          <p:cNvPr id="6" name="Rectangle 5">
            <a:extLst>
              <a:ext uri="{FF2B5EF4-FFF2-40B4-BE49-F238E27FC236}">
                <a16:creationId xmlns:a16="http://schemas.microsoft.com/office/drawing/2014/main" id="{8555E0F7-DAD6-42FE-8C26-5714303648D2}"/>
              </a:ext>
            </a:extLst>
          </p:cNvPr>
          <p:cNvSpPr/>
          <p:nvPr/>
        </p:nvSpPr>
        <p:spPr>
          <a:xfrm>
            <a:off x="5524500" y="2833549"/>
            <a:ext cx="7239000" cy="4619902"/>
          </a:xfrm>
          <a:custGeom>
            <a:avLst/>
            <a:gdLst>
              <a:gd name="connsiteX0" fmla="*/ 0 w 7239000"/>
              <a:gd name="connsiteY0" fmla="*/ 0 h 4619902"/>
              <a:gd name="connsiteX1" fmla="*/ 556846 w 7239000"/>
              <a:gd name="connsiteY1" fmla="*/ 0 h 4619902"/>
              <a:gd name="connsiteX2" fmla="*/ 1258472 w 7239000"/>
              <a:gd name="connsiteY2" fmla="*/ 0 h 4619902"/>
              <a:gd name="connsiteX3" fmla="*/ 1742928 w 7239000"/>
              <a:gd name="connsiteY3" fmla="*/ 0 h 4619902"/>
              <a:gd name="connsiteX4" fmla="*/ 2227385 w 7239000"/>
              <a:gd name="connsiteY4" fmla="*/ 0 h 4619902"/>
              <a:gd name="connsiteX5" fmla="*/ 2784231 w 7239000"/>
              <a:gd name="connsiteY5" fmla="*/ 0 h 4619902"/>
              <a:gd name="connsiteX6" fmla="*/ 3413467 w 7239000"/>
              <a:gd name="connsiteY6" fmla="*/ 0 h 4619902"/>
              <a:gd name="connsiteX7" fmla="*/ 4042703 w 7239000"/>
              <a:gd name="connsiteY7" fmla="*/ 0 h 4619902"/>
              <a:gd name="connsiteX8" fmla="*/ 4671939 w 7239000"/>
              <a:gd name="connsiteY8" fmla="*/ 0 h 4619902"/>
              <a:gd name="connsiteX9" fmla="*/ 5373565 w 7239000"/>
              <a:gd name="connsiteY9" fmla="*/ 0 h 4619902"/>
              <a:gd name="connsiteX10" fmla="*/ 5930412 w 7239000"/>
              <a:gd name="connsiteY10" fmla="*/ 0 h 4619902"/>
              <a:gd name="connsiteX11" fmla="*/ 6559648 w 7239000"/>
              <a:gd name="connsiteY11" fmla="*/ 0 h 4619902"/>
              <a:gd name="connsiteX12" fmla="*/ 7239000 w 7239000"/>
              <a:gd name="connsiteY12" fmla="*/ 0 h 4619902"/>
              <a:gd name="connsiteX13" fmla="*/ 7239000 w 7239000"/>
              <a:gd name="connsiteY13" fmla="*/ 577488 h 4619902"/>
              <a:gd name="connsiteX14" fmla="*/ 7239000 w 7239000"/>
              <a:gd name="connsiteY14" fmla="*/ 1201175 h 4619902"/>
              <a:gd name="connsiteX15" fmla="*/ 7239000 w 7239000"/>
              <a:gd name="connsiteY15" fmla="*/ 1871060 h 4619902"/>
              <a:gd name="connsiteX16" fmla="*/ 7239000 w 7239000"/>
              <a:gd name="connsiteY16" fmla="*/ 2494747 h 4619902"/>
              <a:gd name="connsiteX17" fmla="*/ 7239000 w 7239000"/>
              <a:gd name="connsiteY17" fmla="*/ 2979837 h 4619902"/>
              <a:gd name="connsiteX18" fmla="*/ 7239000 w 7239000"/>
              <a:gd name="connsiteY18" fmla="*/ 3603524 h 4619902"/>
              <a:gd name="connsiteX19" fmla="*/ 7239000 w 7239000"/>
              <a:gd name="connsiteY19" fmla="*/ 4619902 h 4619902"/>
              <a:gd name="connsiteX20" fmla="*/ 6826934 w 7239000"/>
              <a:gd name="connsiteY20" fmla="*/ 4619902 h 4619902"/>
              <a:gd name="connsiteX21" fmla="*/ 6487258 w 7239000"/>
              <a:gd name="connsiteY21" fmla="*/ 4619902 h 4619902"/>
              <a:gd name="connsiteX22" fmla="*/ 6002802 w 7239000"/>
              <a:gd name="connsiteY22" fmla="*/ 4619902 h 4619902"/>
              <a:gd name="connsiteX23" fmla="*/ 5373565 w 7239000"/>
              <a:gd name="connsiteY23" fmla="*/ 4619902 h 4619902"/>
              <a:gd name="connsiteX24" fmla="*/ 4961499 w 7239000"/>
              <a:gd name="connsiteY24" fmla="*/ 4619902 h 4619902"/>
              <a:gd name="connsiteX25" fmla="*/ 4259873 w 7239000"/>
              <a:gd name="connsiteY25" fmla="*/ 4619902 h 4619902"/>
              <a:gd name="connsiteX26" fmla="*/ 3558247 w 7239000"/>
              <a:gd name="connsiteY26" fmla="*/ 4619902 h 4619902"/>
              <a:gd name="connsiteX27" fmla="*/ 3001401 w 7239000"/>
              <a:gd name="connsiteY27" fmla="*/ 4619902 h 4619902"/>
              <a:gd name="connsiteX28" fmla="*/ 2299775 w 7239000"/>
              <a:gd name="connsiteY28" fmla="*/ 4619902 h 4619902"/>
              <a:gd name="connsiteX29" fmla="*/ 1742928 w 7239000"/>
              <a:gd name="connsiteY29" fmla="*/ 4619902 h 4619902"/>
              <a:gd name="connsiteX30" fmla="*/ 1113692 w 7239000"/>
              <a:gd name="connsiteY30" fmla="*/ 4619902 h 4619902"/>
              <a:gd name="connsiteX31" fmla="*/ 774016 w 7239000"/>
              <a:gd name="connsiteY31" fmla="*/ 4619902 h 4619902"/>
              <a:gd name="connsiteX32" fmla="*/ 0 w 7239000"/>
              <a:gd name="connsiteY32" fmla="*/ 4619902 h 4619902"/>
              <a:gd name="connsiteX33" fmla="*/ 0 w 7239000"/>
              <a:gd name="connsiteY33" fmla="*/ 4088613 h 4619902"/>
              <a:gd name="connsiteX34" fmla="*/ 0 w 7239000"/>
              <a:gd name="connsiteY34" fmla="*/ 3557325 h 4619902"/>
              <a:gd name="connsiteX35" fmla="*/ 0 w 7239000"/>
              <a:gd name="connsiteY35" fmla="*/ 3072235 h 4619902"/>
              <a:gd name="connsiteX36" fmla="*/ 0 w 7239000"/>
              <a:gd name="connsiteY36" fmla="*/ 2540946 h 4619902"/>
              <a:gd name="connsiteX37" fmla="*/ 0 w 7239000"/>
              <a:gd name="connsiteY37" fmla="*/ 1917259 h 4619902"/>
              <a:gd name="connsiteX38" fmla="*/ 0 w 7239000"/>
              <a:gd name="connsiteY38" fmla="*/ 1432170 h 4619902"/>
              <a:gd name="connsiteX39" fmla="*/ 0 w 7239000"/>
              <a:gd name="connsiteY39" fmla="*/ 993279 h 4619902"/>
              <a:gd name="connsiteX40" fmla="*/ 0 w 7239000"/>
              <a:gd name="connsiteY40" fmla="*/ 0 h 461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39000" h="4619902" fill="none" extrusionOk="0">
                <a:moveTo>
                  <a:pt x="0" y="0"/>
                </a:moveTo>
                <a:cubicBezTo>
                  <a:pt x="233982" y="-31435"/>
                  <a:pt x="281956" y="60286"/>
                  <a:pt x="556846" y="0"/>
                </a:cubicBezTo>
                <a:cubicBezTo>
                  <a:pt x="831736" y="-60286"/>
                  <a:pt x="1075675" y="28321"/>
                  <a:pt x="1258472" y="0"/>
                </a:cubicBezTo>
                <a:cubicBezTo>
                  <a:pt x="1441269" y="-28321"/>
                  <a:pt x="1560444" y="7461"/>
                  <a:pt x="1742928" y="0"/>
                </a:cubicBezTo>
                <a:cubicBezTo>
                  <a:pt x="1925412" y="-7461"/>
                  <a:pt x="2061683" y="57628"/>
                  <a:pt x="2227385" y="0"/>
                </a:cubicBezTo>
                <a:cubicBezTo>
                  <a:pt x="2393087" y="-57628"/>
                  <a:pt x="2619239" y="43021"/>
                  <a:pt x="2784231" y="0"/>
                </a:cubicBezTo>
                <a:cubicBezTo>
                  <a:pt x="2949223" y="-43021"/>
                  <a:pt x="3165601" y="63525"/>
                  <a:pt x="3413467" y="0"/>
                </a:cubicBezTo>
                <a:cubicBezTo>
                  <a:pt x="3661333" y="-63525"/>
                  <a:pt x="3911413" y="71060"/>
                  <a:pt x="4042703" y="0"/>
                </a:cubicBezTo>
                <a:cubicBezTo>
                  <a:pt x="4173993" y="-71060"/>
                  <a:pt x="4425724" y="61203"/>
                  <a:pt x="4671939" y="0"/>
                </a:cubicBezTo>
                <a:cubicBezTo>
                  <a:pt x="4918154" y="-61203"/>
                  <a:pt x="5041433" y="30354"/>
                  <a:pt x="5373565" y="0"/>
                </a:cubicBezTo>
                <a:cubicBezTo>
                  <a:pt x="5705697" y="-30354"/>
                  <a:pt x="5726019" y="24367"/>
                  <a:pt x="5930412" y="0"/>
                </a:cubicBezTo>
                <a:cubicBezTo>
                  <a:pt x="6134805" y="-24367"/>
                  <a:pt x="6423876" y="1444"/>
                  <a:pt x="6559648" y="0"/>
                </a:cubicBezTo>
                <a:cubicBezTo>
                  <a:pt x="6695420" y="-1444"/>
                  <a:pt x="6968957" y="30689"/>
                  <a:pt x="7239000" y="0"/>
                </a:cubicBezTo>
                <a:cubicBezTo>
                  <a:pt x="7270753" y="200733"/>
                  <a:pt x="7175572" y="392872"/>
                  <a:pt x="7239000" y="577488"/>
                </a:cubicBezTo>
                <a:cubicBezTo>
                  <a:pt x="7302428" y="762104"/>
                  <a:pt x="7232068" y="1029010"/>
                  <a:pt x="7239000" y="1201175"/>
                </a:cubicBezTo>
                <a:cubicBezTo>
                  <a:pt x="7245932" y="1373340"/>
                  <a:pt x="7169616" y="1671273"/>
                  <a:pt x="7239000" y="1871060"/>
                </a:cubicBezTo>
                <a:cubicBezTo>
                  <a:pt x="7308384" y="2070847"/>
                  <a:pt x="7180544" y="2241965"/>
                  <a:pt x="7239000" y="2494747"/>
                </a:cubicBezTo>
                <a:cubicBezTo>
                  <a:pt x="7297456" y="2747529"/>
                  <a:pt x="7189112" y="2848209"/>
                  <a:pt x="7239000" y="2979837"/>
                </a:cubicBezTo>
                <a:cubicBezTo>
                  <a:pt x="7288888" y="3111465"/>
                  <a:pt x="7226485" y="3361372"/>
                  <a:pt x="7239000" y="3603524"/>
                </a:cubicBezTo>
                <a:cubicBezTo>
                  <a:pt x="7251515" y="3845676"/>
                  <a:pt x="7197819" y="4284774"/>
                  <a:pt x="7239000" y="4619902"/>
                </a:cubicBezTo>
                <a:cubicBezTo>
                  <a:pt x="7122714" y="4659642"/>
                  <a:pt x="6911297" y="4580649"/>
                  <a:pt x="6826934" y="4619902"/>
                </a:cubicBezTo>
                <a:cubicBezTo>
                  <a:pt x="6742571" y="4659155"/>
                  <a:pt x="6575686" y="4594736"/>
                  <a:pt x="6487258" y="4619902"/>
                </a:cubicBezTo>
                <a:cubicBezTo>
                  <a:pt x="6398830" y="4645068"/>
                  <a:pt x="6127917" y="4612329"/>
                  <a:pt x="6002802" y="4619902"/>
                </a:cubicBezTo>
                <a:cubicBezTo>
                  <a:pt x="5877687" y="4627475"/>
                  <a:pt x="5601815" y="4552712"/>
                  <a:pt x="5373565" y="4619902"/>
                </a:cubicBezTo>
                <a:cubicBezTo>
                  <a:pt x="5145315" y="4687092"/>
                  <a:pt x="5122345" y="4617389"/>
                  <a:pt x="4961499" y="4619902"/>
                </a:cubicBezTo>
                <a:cubicBezTo>
                  <a:pt x="4800653" y="4622415"/>
                  <a:pt x="4465740" y="4547071"/>
                  <a:pt x="4259873" y="4619902"/>
                </a:cubicBezTo>
                <a:cubicBezTo>
                  <a:pt x="4054006" y="4692733"/>
                  <a:pt x="3741431" y="4577357"/>
                  <a:pt x="3558247" y="4619902"/>
                </a:cubicBezTo>
                <a:cubicBezTo>
                  <a:pt x="3375063" y="4662447"/>
                  <a:pt x="3133073" y="4613231"/>
                  <a:pt x="3001401" y="4619902"/>
                </a:cubicBezTo>
                <a:cubicBezTo>
                  <a:pt x="2869729" y="4626573"/>
                  <a:pt x="2596465" y="4618601"/>
                  <a:pt x="2299775" y="4619902"/>
                </a:cubicBezTo>
                <a:cubicBezTo>
                  <a:pt x="2003085" y="4621203"/>
                  <a:pt x="1954330" y="4570302"/>
                  <a:pt x="1742928" y="4619902"/>
                </a:cubicBezTo>
                <a:cubicBezTo>
                  <a:pt x="1531526" y="4669502"/>
                  <a:pt x="1267334" y="4552864"/>
                  <a:pt x="1113692" y="4619902"/>
                </a:cubicBezTo>
                <a:cubicBezTo>
                  <a:pt x="960050" y="4686940"/>
                  <a:pt x="878290" y="4610685"/>
                  <a:pt x="774016" y="4619902"/>
                </a:cubicBezTo>
                <a:cubicBezTo>
                  <a:pt x="669742" y="4629119"/>
                  <a:pt x="272203" y="4572315"/>
                  <a:pt x="0" y="4619902"/>
                </a:cubicBezTo>
                <a:cubicBezTo>
                  <a:pt x="-1193" y="4493229"/>
                  <a:pt x="28147" y="4308926"/>
                  <a:pt x="0" y="4088613"/>
                </a:cubicBezTo>
                <a:cubicBezTo>
                  <a:pt x="-28147" y="3868300"/>
                  <a:pt x="23450" y="3695739"/>
                  <a:pt x="0" y="3557325"/>
                </a:cubicBezTo>
                <a:cubicBezTo>
                  <a:pt x="-23450" y="3418911"/>
                  <a:pt x="10773" y="3307791"/>
                  <a:pt x="0" y="3072235"/>
                </a:cubicBezTo>
                <a:cubicBezTo>
                  <a:pt x="-10773" y="2836679"/>
                  <a:pt x="50475" y="2674183"/>
                  <a:pt x="0" y="2540946"/>
                </a:cubicBezTo>
                <a:cubicBezTo>
                  <a:pt x="-50475" y="2407709"/>
                  <a:pt x="18351" y="2044386"/>
                  <a:pt x="0" y="1917259"/>
                </a:cubicBezTo>
                <a:cubicBezTo>
                  <a:pt x="-18351" y="1790132"/>
                  <a:pt x="22175" y="1625964"/>
                  <a:pt x="0" y="1432170"/>
                </a:cubicBezTo>
                <a:cubicBezTo>
                  <a:pt x="-22175" y="1238376"/>
                  <a:pt x="26442" y="1100380"/>
                  <a:pt x="0" y="993279"/>
                </a:cubicBezTo>
                <a:cubicBezTo>
                  <a:pt x="-26442" y="886178"/>
                  <a:pt x="13710" y="264114"/>
                  <a:pt x="0" y="0"/>
                </a:cubicBezTo>
                <a:close/>
              </a:path>
              <a:path w="7239000" h="4619902" stroke="0" extrusionOk="0">
                <a:moveTo>
                  <a:pt x="0" y="0"/>
                </a:moveTo>
                <a:cubicBezTo>
                  <a:pt x="120523" y="-19955"/>
                  <a:pt x="251837" y="1362"/>
                  <a:pt x="484456" y="0"/>
                </a:cubicBezTo>
                <a:cubicBezTo>
                  <a:pt x="717075" y="-1362"/>
                  <a:pt x="719479" y="999"/>
                  <a:pt x="824132" y="0"/>
                </a:cubicBezTo>
                <a:cubicBezTo>
                  <a:pt x="928785" y="-999"/>
                  <a:pt x="1215791" y="44792"/>
                  <a:pt x="1525758" y="0"/>
                </a:cubicBezTo>
                <a:cubicBezTo>
                  <a:pt x="1835725" y="-44792"/>
                  <a:pt x="1801236" y="51137"/>
                  <a:pt x="2010215" y="0"/>
                </a:cubicBezTo>
                <a:cubicBezTo>
                  <a:pt x="2219194" y="-51137"/>
                  <a:pt x="2341242" y="29512"/>
                  <a:pt x="2494671" y="0"/>
                </a:cubicBezTo>
                <a:cubicBezTo>
                  <a:pt x="2648100" y="-29512"/>
                  <a:pt x="2907237" y="6673"/>
                  <a:pt x="3196297" y="0"/>
                </a:cubicBezTo>
                <a:cubicBezTo>
                  <a:pt x="3485357" y="-6673"/>
                  <a:pt x="3499307" y="3663"/>
                  <a:pt x="3608363" y="0"/>
                </a:cubicBezTo>
                <a:cubicBezTo>
                  <a:pt x="3717419" y="-3663"/>
                  <a:pt x="4103053" y="63988"/>
                  <a:pt x="4309989" y="0"/>
                </a:cubicBezTo>
                <a:cubicBezTo>
                  <a:pt x="4516925" y="-63988"/>
                  <a:pt x="4861836" y="58330"/>
                  <a:pt x="5011615" y="0"/>
                </a:cubicBezTo>
                <a:cubicBezTo>
                  <a:pt x="5161394" y="-58330"/>
                  <a:pt x="5296563" y="4418"/>
                  <a:pt x="5568462" y="0"/>
                </a:cubicBezTo>
                <a:cubicBezTo>
                  <a:pt x="5840361" y="-4418"/>
                  <a:pt x="6113229" y="47974"/>
                  <a:pt x="6270088" y="0"/>
                </a:cubicBezTo>
                <a:cubicBezTo>
                  <a:pt x="6426947" y="-47974"/>
                  <a:pt x="6595848" y="6709"/>
                  <a:pt x="6754544" y="0"/>
                </a:cubicBezTo>
                <a:cubicBezTo>
                  <a:pt x="6913240" y="-6709"/>
                  <a:pt x="7134223" y="17628"/>
                  <a:pt x="7239000" y="0"/>
                </a:cubicBezTo>
                <a:cubicBezTo>
                  <a:pt x="7260520" y="299426"/>
                  <a:pt x="7177138" y="318172"/>
                  <a:pt x="7239000" y="623687"/>
                </a:cubicBezTo>
                <a:cubicBezTo>
                  <a:pt x="7300862" y="929202"/>
                  <a:pt x="7208704" y="1010752"/>
                  <a:pt x="7239000" y="1201175"/>
                </a:cubicBezTo>
                <a:cubicBezTo>
                  <a:pt x="7269296" y="1391598"/>
                  <a:pt x="7233538" y="1632430"/>
                  <a:pt x="7239000" y="1778662"/>
                </a:cubicBezTo>
                <a:cubicBezTo>
                  <a:pt x="7244462" y="1924894"/>
                  <a:pt x="7184593" y="2136808"/>
                  <a:pt x="7239000" y="2402349"/>
                </a:cubicBezTo>
                <a:cubicBezTo>
                  <a:pt x="7293407" y="2667890"/>
                  <a:pt x="7215404" y="2778461"/>
                  <a:pt x="7239000" y="3026036"/>
                </a:cubicBezTo>
                <a:cubicBezTo>
                  <a:pt x="7262596" y="3273611"/>
                  <a:pt x="7172140" y="3470628"/>
                  <a:pt x="7239000" y="3649723"/>
                </a:cubicBezTo>
                <a:cubicBezTo>
                  <a:pt x="7305860" y="3828818"/>
                  <a:pt x="7230100" y="3888855"/>
                  <a:pt x="7239000" y="4088613"/>
                </a:cubicBezTo>
                <a:cubicBezTo>
                  <a:pt x="7247900" y="4288371"/>
                  <a:pt x="7218510" y="4456176"/>
                  <a:pt x="7239000" y="4619902"/>
                </a:cubicBezTo>
                <a:cubicBezTo>
                  <a:pt x="6997595" y="4652423"/>
                  <a:pt x="6743945" y="4582312"/>
                  <a:pt x="6609764" y="4619902"/>
                </a:cubicBezTo>
                <a:cubicBezTo>
                  <a:pt x="6475583" y="4657492"/>
                  <a:pt x="6323573" y="4611324"/>
                  <a:pt x="6197698" y="4619902"/>
                </a:cubicBezTo>
                <a:cubicBezTo>
                  <a:pt x="6071823" y="4628480"/>
                  <a:pt x="5774965" y="4597740"/>
                  <a:pt x="5640852" y="4619902"/>
                </a:cubicBezTo>
                <a:cubicBezTo>
                  <a:pt x="5506739" y="4642064"/>
                  <a:pt x="5425491" y="4613969"/>
                  <a:pt x="5301175" y="4619902"/>
                </a:cubicBezTo>
                <a:cubicBezTo>
                  <a:pt x="5176859" y="4625835"/>
                  <a:pt x="5115419" y="4611360"/>
                  <a:pt x="4961499" y="4619902"/>
                </a:cubicBezTo>
                <a:cubicBezTo>
                  <a:pt x="4807579" y="4628444"/>
                  <a:pt x="4649059" y="4584075"/>
                  <a:pt x="4404653" y="4619902"/>
                </a:cubicBezTo>
                <a:cubicBezTo>
                  <a:pt x="4160247" y="4655729"/>
                  <a:pt x="4187376" y="4603527"/>
                  <a:pt x="3992587" y="4619902"/>
                </a:cubicBezTo>
                <a:cubicBezTo>
                  <a:pt x="3797798" y="4636277"/>
                  <a:pt x="3557339" y="4604615"/>
                  <a:pt x="3363351" y="4619902"/>
                </a:cubicBezTo>
                <a:cubicBezTo>
                  <a:pt x="3169363" y="4635189"/>
                  <a:pt x="3091872" y="4592964"/>
                  <a:pt x="2951285" y="4619902"/>
                </a:cubicBezTo>
                <a:cubicBezTo>
                  <a:pt x="2810698" y="4646840"/>
                  <a:pt x="2514756" y="4613556"/>
                  <a:pt x="2322048" y="4619902"/>
                </a:cubicBezTo>
                <a:cubicBezTo>
                  <a:pt x="2129340" y="4626248"/>
                  <a:pt x="2126915" y="4613585"/>
                  <a:pt x="1982372" y="4619902"/>
                </a:cubicBezTo>
                <a:cubicBezTo>
                  <a:pt x="1837829" y="4626219"/>
                  <a:pt x="1561557" y="4549470"/>
                  <a:pt x="1353136" y="4619902"/>
                </a:cubicBezTo>
                <a:cubicBezTo>
                  <a:pt x="1144715" y="4690334"/>
                  <a:pt x="1046836" y="4590037"/>
                  <a:pt x="941070" y="4619902"/>
                </a:cubicBezTo>
                <a:cubicBezTo>
                  <a:pt x="835304" y="4649767"/>
                  <a:pt x="744159" y="4618005"/>
                  <a:pt x="601394" y="4619902"/>
                </a:cubicBezTo>
                <a:cubicBezTo>
                  <a:pt x="458629" y="4621799"/>
                  <a:pt x="155118" y="4564416"/>
                  <a:pt x="0" y="4619902"/>
                </a:cubicBezTo>
                <a:cubicBezTo>
                  <a:pt x="-60770" y="4490020"/>
                  <a:pt x="31452" y="4124472"/>
                  <a:pt x="0" y="3996215"/>
                </a:cubicBezTo>
                <a:cubicBezTo>
                  <a:pt x="-31452" y="3867958"/>
                  <a:pt x="23256" y="3636989"/>
                  <a:pt x="0" y="3511126"/>
                </a:cubicBezTo>
                <a:cubicBezTo>
                  <a:pt x="-23256" y="3385263"/>
                  <a:pt x="48360" y="3164326"/>
                  <a:pt x="0" y="3072235"/>
                </a:cubicBezTo>
                <a:cubicBezTo>
                  <a:pt x="-48360" y="2980144"/>
                  <a:pt x="44868" y="2758655"/>
                  <a:pt x="0" y="2633344"/>
                </a:cubicBezTo>
                <a:cubicBezTo>
                  <a:pt x="-44868" y="2508033"/>
                  <a:pt x="64760" y="2140497"/>
                  <a:pt x="0" y="2009657"/>
                </a:cubicBezTo>
                <a:cubicBezTo>
                  <a:pt x="-64760" y="1878817"/>
                  <a:pt x="36773" y="1786315"/>
                  <a:pt x="0" y="1570767"/>
                </a:cubicBezTo>
                <a:cubicBezTo>
                  <a:pt x="-36773" y="1355219"/>
                  <a:pt x="41269" y="1195124"/>
                  <a:pt x="0" y="993279"/>
                </a:cubicBezTo>
                <a:cubicBezTo>
                  <a:pt x="-41269" y="791434"/>
                  <a:pt x="12047" y="652779"/>
                  <a:pt x="0" y="508189"/>
                </a:cubicBezTo>
                <a:cubicBezTo>
                  <a:pt x="-12047" y="363599"/>
                  <a:pt x="9599" y="232839"/>
                  <a:pt x="0" y="0"/>
                </a:cubicBezTo>
                <a:close/>
              </a:path>
            </a:pathLst>
          </a:custGeom>
          <a:solidFill>
            <a:schemeClr val="tx1"/>
          </a:solidFill>
          <a:ln w="101600">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Minecraft" panose="02000603000000000000" pitchFamily="50" charset="0"/>
                <a:ea typeface="Minecraft" panose="02000603000000000000" pitchFamily="50" charset="0"/>
              </a:rPr>
              <a:t>Web Exploitation</a:t>
            </a:r>
          </a:p>
        </p:txBody>
      </p:sp>
      <p:cxnSp>
        <p:nvCxnSpPr>
          <p:cNvPr id="8" name="Straight Connector 7">
            <a:extLst>
              <a:ext uri="{FF2B5EF4-FFF2-40B4-BE49-F238E27FC236}">
                <a16:creationId xmlns:a16="http://schemas.microsoft.com/office/drawing/2014/main" id="{30EFBEC6-8FFE-4F72-8D77-F0D79A2BD080}"/>
              </a:ext>
            </a:extLst>
          </p:cNvPr>
          <p:cNvCxnSpPr/>
          <p:nvPr/>
        </p:nvCxnSpPr>
        <p:spPr>
          <a:xfrm>
            <a:off x="6477000" y="5600700"/>
            <a:ext cx="52578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AutoShape 2"/>
          <p:cNvSpPr/>
          <p:nvPr/>
        </p:nvSpPr>
        <p:spPr>
          <a:xfrm>
            <a:off x="8995729" y="0"/>
            <a:ext cx="9144000" cy="10287000"/>
          </a:xfrm>
          <a:prstGeom prst="rect">
            <a:avLst/>
          </a:prstGeom>
          <a:solidFill>
            <a:srgbClr val="000000"/>
          </a:solidFill>
        </p:spPr>
        <p:txBody>
          <a:bodyPr/>
          <a:lstStyle/>
          <a:p>
            <a:endParaRPr lang="en-AE"/>
          </a:p>
        </p:txBody>
      </p:sp>
      <p:sp>
        <p:nvSpPr>
          <p:cNvPr id="3" name="Freeform 3"/>
          <p:cNvSpPr/>
          <p:nvPr/>
        </p:nvSpPr>
        <p:spPr>
          <a:xfrm rot="5400000">
            <a:off x="14446395" y="2281872"/>
            <a:ext cx="9739303" cy="5713694"/>
          </a:xfrm>
          <a:custGeom>
            <a:avLst/>
            <a:gdLst/>
            <a:ahLst/>
            <a:cxnLst/>
            <a:rect l="l" t="t" r="r" b="b"/>
            <a:pathLst>
              <a:path w="9739303" h="5713694">
                <a:moveTo>
                  <a:pt x="0" y="0"/>
                </a:moveTo>
                <a:lnTo>
                  <a:pt x="9739303" y="0"/>
                </a:lnTo>
                <a:lnTo>
                  <a:pt x="9739303" y="5713694"/>
                </a:lnTo>
                <a:lnTo>
                  <a:pt x="0" y="5713694"/>
                </a:lnTo>
                <a:lnTo>
                  <a:pt x="0" y="0"/>
                </a:lnTo>
                <a:close/>
              </a:path>
            </a:pathLst>
          </a:custGeom>
          <a:blipFill>
            <a:blip r:embed="rId2">
              <a:alphaModFix amt="50000"/>
            </a:blip>
            <a:stretch>
              <a:fillRect t="-1469" b="-306"/>
            </a:stretch>
          </a:blipFill>
        </p:spPr>
        <p:txBody>
          <a:bodyPr/>
          <a:lstStyle/>
          <a:p>
            <a:endParaRPr lang="en-AE"/>
          </a:p>
        </p:txBody>
      </p:sp>
      <p:sp>
        <p:nvSpPr>
          <p:cNvPr id="4" name="Freeform 4"/>
          <p:cNvSpPr/>
          <p:nvPr/>
        </p:nvSpPr>
        <p:spPr>
          <a:xfrm>
            <a:off x="293663" y="9180232"/>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552618" y="37771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A57CA4E2-577D-4A11-A503-A33F44D7E682}"/>
              </a:ext>
            </a:extLst>
          </p:cNvPr>
          <p:cNvSpPr txBox="1"/>
          <p:nvPr/>
        </p:nvSpPr>
        <p:spPr>
          <a:xfrm>
            <a:off x="1657488" y="1485900"/>
            <a:ext cx="13466953"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HTML, CSS, JavaScript</a:t>
            </a:r>
          </a:p>
        </p:txBody>
      </p:sp>
      <p:pic>
        <p:nvPicPr>
          <p:cNvPr id="4098" name="Picture 2" descr="HTML CSS JavaScript - Free Online Editors and Tools">
            <a:extLst>
              <a:ext uri="{FF2B5EF4-FFF2-40B4-BE49-F238E27FC236}">
                <a16:creationId xmlns:a16="http://schemas.microsoft.com/office/drawing/2014/main" id="{89D442AD-1674-DC4B-9ACF-B1A59D8074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4932" y="4448615"/>
            <a:ext cx="6667500" cy="4000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relevant is HTML, CSS, and JavaScript in web design? - Quora">
            <a:extLst>
              <a:ext uri="{FF2B5EF4-FFF2-40B4-BE49-F238E27FC236}">
                <a16:creationId xmlns:a16="http://schemas.microsoft.com/office/drawing/2014/main" id="{D5AB1CD4-3B8A-635E-3652-E4BC6FD2E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6980" y="4531008"/>
            <a:ext cx="3918107" cy="3918107"/>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3">
            <a:extLst>
              <a:ext uri="{FF2B5EF4-FFF2-40B4-BE49-F238E27FC236}">
                <a16:creationId xmlns:a16="http://schemas.microsoft.com/office/drawing/2014/main" id="{308686D1-ACA1-37F2-CE51-05EB82726BD7}"/>
              </a:ext>
            </a:extLst>
          </p:cNvPr>
          <p:cNvSpPr txBox="1">
            <a:spLocks/>
          </p:cNvSpPr>
          <p:nvPr/>
        </p:nvSpPr>
        <p:spPr>
          <a:xfrm>
            <a:off x="772807" y="3041509"/>
            <a:ext cx="17086567" cy="6312279"/>
          </a:xfrm>
          <a:prstGeom prst="rect">
            <a:avLst/>
          </a:prstGeom>
        </p:spPr>
        <p:txBody>
          <a:bodyPr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Web servers usually responds to our requests with HTML, CSS and JavaScript, so we can read text(HTML) in a user-friendly style(CSS) and interact with buttons (JavaScript).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AutoShape 2"/>
          <p:cNvSpPr/>
          <p:nvPr/>
        </p:nvSpPr>
        <p:spPr>
          <a:xfrm>
            <a:off x="8995729" y="0"/>
            <a:ext cx="9144000" cy="10287000"/>
          </a:xfrm>
          <a:prstGeom prst="rect">
            <a:avLst/>
          </a:prstGeom>
          <a:solidFill>
            <a:srgbClr val="000000"/>
          </a:solidFill>
        </p:spPr>
        <p:txBody>
          <a:bodyPr/>
          <a:lstStyle/>
          <a:p>
            <a:endParaRPr lang="en-AE"/>
          </a:p>
        </p:txBody>
      </p:sp>
      <p:sp>
        <p:nvSpPr>
          <p:cNvPr id="3" name="Freeform 3"/>
          <p:cNvSpPr/>
          <p:nvPr/>
        </p:nvSpPr>
        <p:spPr>
          <a:xfrm rot="5400000">
            <a:off x="14446395" y="2281872"/>
            <a:ext cx="9739303" cy="5713694"/>
          </a:xfrm>
          <a:custGeom>
            <a:avLst/>
            <a:gdLst/>
            <a:ahLst/>
            <a:cxnLst/>
            <a:rect l="l" t="t" r="r" b="b"/>
            <a:pathLst>
              <a:path w="9739303" h="5713694">
                <a:moveTo>
                  <a:pt x="0" y="0"/>
                </a:moveTo>
                <a:lnTo>
                  <a:pt x="9739303" y="0"/>
                </a:lnTo>
                <a:lnTo>
                  <a:pt x="9739303" y="5713694"/>
                </a:lnTo>
                <a:lnTo>
                  <a:pt x="0" y="5713694"/>
                </a:lnTo>
                <a:lnTo>
                  <a:pt x="0" y="0"/>
                </a:lnTo>
                <a:close/>
              </a:path>
            </a:pathLst>
          </a:custGeom>
          <a:blipFill>
            <a:blip r:embed="rId2">
              <a:alphaModFix amt="50000"/>
            </a:blip>
            <a:stretch>
              <a:fillRect t="-1469" b="-306"/>
            </a:stretch>
          </a:blipFill>
        </p:spPr>
        <p:txBody>
          <a:bodyPr/>
          <a:lstStyle/>
          <a:p>
            <a:endParaRPr lang="en-AE"/>
          </a:p>
        </p:txBody>
      </p:sp>
      <p:sp>
        <p:nvSpPr>
          <p:cNvPr id="4" name="Freeform 4"/>
          <p:cNvSpPr/>
          <p:nvPr/>
        </p:nvSpPr>
        <p:spPr>
          <a:xfrm>
            <a:off x="293663" y="9180232"/>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552618" y="37771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A57CA4E2-577D-4A11-A503-A33F44D7E682}"/>
              </a:ext>
            </a:extLst>
          </p:cNvPr>
          <p:cNvSpPr txBox="1"/>
          <p:nvPr/>
        </p:nvSpPr>
        <p:spPr>
          <a:xfrm>
            <a:off x="1657488" y="1485900"/>
            <a:ext cx="13466953"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What is a proxy?</a:t>
            </a:r>
          </a:p>
        </p:txBody>
      </p:sp>
      <p:sp>
        <p:nvSpPr>
          <p:cNvPr id="14" name="Content Placeholder 3">
            <a:extLst>
              <a:ext uri="{FF2B5EF4-FFF2-40B4-BE49-F238E27FC236}">
                <a16:creationId xmlns:a16="http://schemas.microsoft.com/office/drawing/2014/main" id="{308686D1-ACA1-37F2-CE51-05EB82726BD7}"/>
              </a:ext>
            </a:extLst>
          </p:cNvPr>
          <p:cNvSpPr txBox="1">
            <a:spLocks/>
          </p:cNvSpPr>
          <p:nvPr/>
        </p:nvSpPr>
        <p:spPr>
          <a:xfrm>
            <a:off x="293664" y="3027222"/>
            <a:ext cx="15851212" cy="6312279"/>
          </a:xfrm>
          <a:prstGeom prst="rect">
            <a:avLst/>
          </a:prstGeom>
        </p:spPr>
        <p:txBody>
          <a:bodyPr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i="0" dirty="0">
                <a:solidFill>
                  <a:srgbClr val="ECECF1"/>
                </a:solidFill>
                <a:effectLst/>
                <a:latin typeface="Söhne"/>
              </a:rPr>
              <a:t>A proxy server is needed for web exploitation CTFs to intercept, inspect, and modify web traffic for vulnerability analysis and exploitation.</a:t>
            </a:r>
          </a:p>
          <a:p>
            <a:r>
              <a:rPr lang="en-US" dirty="0">
                <a:solidFill>
                  <a:srgbClr val="ECECF1"/>
                </a:solidFill>
                <a:latin typeface="Söhne"/>
              </a:rPr>
              <a:t>A proxy server usually hides the original IP that sent the request, but it can be traced in most cases.</a:t>
            </a:r>
            <a:endParaRPr lang="en-US" dirty="0">
              <a:solidFill>
                <a:schemeClr val="bg1"/>
              </a:solidFill>
            </a:endParaRPr>
          </a:p>
        </p:txBody>
      </p:sp>
      <p:pic>
        <p:nvPicPr>
          <p:cNvPr id="6146" name="Picture 2" descr="What is a Proxy Server? In English, Please.">
            <a:extLst>
              <a:ext uri="{FF2B5EF4-FFF2-40B4-BE49-F238E27FC236}">
                <a16:creationId xmlns:a16="http://schemas.microsoft.com/office/drawing/2014/main" id="{D69F66D1-9AEA-E3BB-5F32-B6E392DE9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8311" y="5034351"/>
            <a:ext cx="9145305" cy="478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81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3">
              <a:alphaModFix amt="50000"/>
            </a:blip>
            <a:stretch>
              <a:fillRect/>
            </a:stretch>
          </a:blipFill>
        </p:spPr>
        <p:txBody>
          <a:bodyPr/>
          <a:lstStyle/>
          <a:p>
            <a:endParaRPr lang="en-AE"/>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3">
              <a:alphaModFix amt="50000"/>
            </a:blip>
            <a:stretch>
              <a:fillRect/>
            </a:stretch>
          </a:blipFill>
        </p:spPr>
        <p:txBody>
          <a:bodyPr/>
          <a:lstStyle/>
          <a:p>
            <a:endParaRPr lang="en-US"/>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4"/>
            <a:stretch>
              <a:fillRect/>
            </a:stretch>
          </a:blipFill>
        </p:spPr>
        <p:txBody>
          <a:bodyPr/>
          <a:lstStyle/>
          <a:p>
            <a:endParaRPr lang="en-AE"/>
          </a:p>
        </p:txBody>
      </p:sp>
      <p:sp>
        <p:nvSpPr>
          <p:cNvPr id="5" name="Freeform 5"/>
          <p:cNvSpPr/>
          <p:nvPr/>
        </p:nvSpPr>
        <p:spPr>
          <a:xfrm>
            <a:off x="156099"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5"/>
            <a:stretch>
              <a:fillRect/>
            </a:stretch>
          </a:blipFill>
        </p:spPr>
        <p:txBody>
          <a:bodyPr/>
          <a:lstStyle/>
          <a:p>
            <a:endParaRPr lang="en-AE"/>
          </a:p>
        </p:txBody>
      </p:sp>
      <p:sp>
        <p:nvSpPr>
          <p:cNvPr id="6" name="TextBox 5">
            <a:extLst>
              <a:ext uri="{FF2B5EF4-FFF2-40B4-BE49-F238E27FC236}">
                <a16:creationId xmlns:a16="http://schemas.microsoft.com/office/drawing/2014/main" id="{3325CD92-B8C2-4455-B4B0-3913C9B7275C}"/>
              </a:ext>
            </a:extLst>
          </p:cNvPr>
          <p:cNvSpPr txBox="1"/>
          <p:nvPr/>
        </p:nvSpPr>
        <p:spPr>
          <a:xfrm>
            <a:off x="1842004" y="2106517"/>
            <a:ext cx="14374309"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Client-Side Processing</a:t>
            </a:r>
          </a:p>
        </p:txBody>
      </p:sp>
      <p:sp>
        <p:nvSpPr>
          <p:cNvPr id="7" name="TextBox 6">
            <a:extLst>
              <a:ext uri="{FF2B5EF4-FFF2-40B4-BE49-F238E27FC236}">
                <a16:creationId xmlns:a16="http://schemas.microsoft.com/office/drawing/2014/main" id="{FE94FD37-5BE0-4A77-AD6F-81162FFEF6FE}"/>
              </a:ext>
            </a:extLst>
          </p:cNvPr>
          <p:cNvSpPr txBox="1"/>
          <p:nvPr/>
        </p:nvSpPr>
        <p:spPr>
          <a:xfrm>
            <a:off x="2132457" y="3638623"/>
            <a:ext cx="16629372" cy="1077218"/>
          </a:xfrm>
          <a:prstGeom prst="rect">
            <a:avLst/>
          </a:prstGeom>
          <a:noFill/>
        </p:spPr>
        <p:txBody>
          <a:bodyPr wrap="square" rtlCol="0">
            <a:spAutoFit/>
          </a:bodyPr>
          <a:lstStyle/>
          <a:p>
            <a:r>
              <a:rPr lang="en-US" sz="3200" b="0" i="0" dirty="0">
                <a:solidFill>
                  <a:srgbClr val="ECECF1"/>
                </a:solidFill>
                <a:effectLst/>
                <a:latin typeface="Söhne"/>
              </a:rPr>
              <a:t>Client-side processing involves browser-based actions like rendering HTML and executing JavaScript, things that is done on your side (by you).</a:t>
            </a:r>
            <a:endParaRPr lang="en-US" sz="3200" dirty="0">
              <a:solidFill>
                <a:schemeClr val="bg1"/>
              </a:solidFill>
              <a:latin typeface="Lucida Console" panose="020B0609040504020204" pitchFamily="49" charset="0"/>
            </a:endParaRPr>
          </a:p>
        </p:txBody>
      </p:sp>
      <p:pic>
        <p:nvPicPr>
          <p:cNvPr id="8194" name="Picture 2" descr="How Does Client-Side Scripting Improve Web Application Performance? - AnAr  Solutions">
            <a:extLst>
              <a:ext uri="{FF2B5EF4-FFF2-40B4-BE49-F238E27FC236}">
                <a16:creationId xmlns:a16="http://schemas.microsoft.com/office/drawing/2014/main" id="{7FC3189D-4788-780C-CF5D-F8610F84C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1138" y="5295182"/>
            <a:ext cx="944880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41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3">
              <a:alphaModFix amt="50000"/>
            </a:blip>
            <a:stretch>
              <a:fillRect/>
            </a:stretch>
          </a:blipFill>
        </p:spPr>
        <p:txBody>
          <a:bodyPr/>
          <a:lstStyle/>
          <a:p>
            <a:endParaRPr lang="en-AE"/>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3">
              <a:alphaModFix amt="50000"/>
            </a:blip>
            <a:stretch>
              <a:fillRect/>
            </a:stretch>
          </a:blipFill>
        </p:spPr>
        <p:txBody>
          <a:bodyPr/>
          <a:lstStyle/>
          <a:p>
            <a:endParaRPr lang="en-US"/>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4"/>
            <a:stretch>
              <a:fillRect/>
            </a:stretch>
          </a:blipFill>
        </p:spPr>
        <p:txBody>
          <a:bodyPr/>
          <a:lstStyle/>
          <a:p>
            <a:endParaRPr lang="en-AE"/>
          </a:p>
        </p:txBody>
      </p:sp>
      <p:sp>
        <p:nvSpPr>
          <p:cNvPr id="5" name="Freeform 5"/>
          <p:cNvSpPr/>
          <p:nvPr/>
        </p:nvSpPr>
        <p:spPr>
          <a:xfrm>
            <a:off x="156099"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5"/>
            <a:stretch>
              <a:fillRect/>
            </a:stretch>
          </a:blipFill>
        </p:spPr>
        <p:txBody>
          <a:bodyPr/>
          <a:lstStyle/>
          <a:p>
            <a:endParaRPr lang="en-AE"/>
          </a:p>
        </p:txBody>
      </p:sp>
      <p:sp>
        <p:nvSpPr>
          <p:cNvPr id="6" name="TextBox 5">
            <a:extLst>
              <a:ext uri="{FF2B5EF4-FFF2-40B4-BE49-F238E27FC236}">
                <a16:creationId xmlns:a16="http://schemas.microsoft.com/office/drawing/2014/main" id="{3325CD92-B8C2-4455-B4B0-3913C9B7275C}"/>
              </a:ext>
            </a:extLst>
          </p:cNvPr>
          <p:cNvSpPr txBox="1"/>
          <p:nvPr/>
        </p:nvSpPr>
        <p:spPr>
          <a:xfrm>
            <a:off x="1842004" y="2106517"/>
            <a:ext cx="14374309"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Server-Side Processing</a:t>
            </a:r>
          </a:p>
        </p:txBody>
      </p:sp>
      <p:sp>
        <p:nvSpPr>
          <p:cNvPr id="7" name="TextBox 6">
            <a:extLst>
              <a:ext uri="{FF2B5EF4-FFF2-40B4-BE49-F238E27FC236}">
                <a16:creationId xmlns:a16="http://schemas.microsoft.com/office/drawing/2014/main" id="{FE94FD37-5BE0-4A77-AD6F-81162FFEF6FE}"/>
              </a:ext>
            </a:extLst>
          </p:cNvPr>
          <p:cNvSpPr txBox="1"/>
          <p:nvPr/>
        </p:nvSpPr>
        <p:spPr>
          <a:xfrm>
            <a:off x="1853965" y="3743781"/>
            <a:ext cx="13518899" cy="2062103"/>
          </a:xfrm>
          <a:prstGeom prst="rect">
            <a:avLst/>
          </a:prstGeom>
          <a:noFill/>
        </p:spPr>
        <p:txBody>
          <a:bodyPr wrap="square" rtlCol="0">
            <a:spAutoFit/>
          </a:bodyPr>
          <a:lstStyle/>
          <a:p>
            <a:r>
              <a:rPr lang="en-US" sz="3200" dirty="0">
                <a:solidFill>
                  <a:srgbClr val="ECECF1"/>
                </a:solidFill>
                <a:latin typeface="Söhne"/>
              </a:rPr>
              <a:t>- S</a:t>
            </a:r>
            <a:r>
              <a:rPr lang="en-US" sz="3200" b="0" i="0" dirty="0">
                <a:solidFill>
                  <a:srgbClr val="ECECF1"/>
                </a:solidFill>
                <a:effectLst/>
                <a:latin typeface="Söhne"/>
              </a:rPr>
              <a:t>erver-side processing handles tasks like running scripts and managing database interactions on the web server.</a:t>
            </a:r>
          </a:p>
          <a:p>
            <a:r>
              <a:rPr lang="en-US" sz="3200" dirty="0">
                <a:solidFill>
                  <a:srgbClr val="ECECF1"/>
                </a:solidFill>
                <a:latin typeface="Söhne"/>
              </a:rPr>
              <a:t>- </a:t>
            </a:r>
            <a:r>
              <a:rPr lang="en-US" sz="3200" b="0" i="0" dirty="0">
                <a:solidFill>
                  <a:srgbClr val="ECECF1"/>
                </a:solidFill>
                <a:effectLst/>
                <a:latin typeface="Söhne"/>
              </a:rPr>
              <a:t>It is usually more critical than client-side because it interacts with data stored in databases.</a:t>
            </a:r>
            <a:endParaRPr lang="en-US" sz="3200" dirty="0">
              <a:solidFill>
                <a:schemeClr val="bg1"/>
              </a:solidFill>
              <a:latin typeface="Lucida Console" panose="020B0609040504020204" pitchFamily="49" charset="0"/>
            </a:endParaRPr>
          </a:p>
        </p:txBody>
      </p:sp>
      <p:pic>
        <p:nvPicPr>
          <p:cNvPr id="9220" name="Picture 4" descr="Server Side Technologies - Introduction · GEOG5870/1M: Web-based GIS">
            <a:extLst>
              <a:ext uri="{FF2B5EF4-FFF2-40B4-BE49-F238E27FC236}">
                <a16:creationId xmlns:a16="http://schemas.microsoft.com/office/drawing/2014/main" id="{F71A64A3-8519-87A2-621A-020C6035D1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4912" y="5870067"/>
            <a:ext cx="10357952" cy="400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0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3">
              <a:alphaModFix amt="50000"/>
            </a:blip>
            <a:stretch>
              <a:fillRect/>
            </a:stretch>
          </a:blipFill>
        </p:spPr>
        <p:txBody>
          <a:bodyPr/>
          <a:lstStyle/>
          <a:p>
            <a:endParaRPr lang="en-AE"/>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3">
              <a:alphaModFix amt="50000"/>
            </a:blip>
            <a:stretch>
              <a:fillRect/>
            </a:stretch>
          </a:blipFill>
        </p:spPr>
        <p:txBody>
          <a:bodyPr/>
          <a:lstStyle/>
          <a:p>
            <a:endParaRPr lang="en-US"/>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4"/>
            <a:stretch>
              <a:fillRect/>
            </a:stretch>
          </a:blipFill>
        </p:spPr>
        <p:txBody>
          <a:bodyPr/>
          <a:lstStyle/>
          <a:p>
            <a:endParaRPr lang="en-AE"/>
          </a:p>
        </p:txBody>
      </p:sp>
      <p:sp>
        <p:nvSpPr>
          <p:cNvPr id="5" name="Freeform 5"/>
          <p:cNvSpPr/>
          <p:nvPr/>
        </p:nvSpPr>
        <p:spPr>
          <a:xfrm>
            <a:off x="156099"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5"/>
            <a:stretch>
              <a:fillRect/>
            </a:stretch>
          </a:blipFill>
        </p:spPr>
        <p:txBody>
          <a:bodyPr/>
          <a:lstStyle/>
          <a:p>
            <a:endParaRPr lang="en-AE"/>
          </a:p>
        </p:txBody>
      </p:sp>
      <p:sp>
        <p:nvSpPr>
          <p:cNvPr id="6" name="TextBox 5">
            <a:extLst>
              <a:ext uri="{FF2B5EF4-FFF2-40B4-BE49-F238E27FC236}">
                <a16:creationId xmlns:a16="http://schemas.microsoft.com/office/drawing/2014/main" id="{3325CD92-B8C2-4455-B4B0-3913C9B7275C}"/>
              </a:ext>
            </a:extLst>
          </p:cNvPr>
          <p:cNvSpPr txBox="1"/>
          <p:nvPr/>
        </p:nvSpPr>
        <p:spPr>
          <a:xfrm>
            <a:off x="1842004" y="2106517"/>
            <a:ext cx="14374309"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Deep Dive Into Web Concepts</a:t>
            </a:r>
          </a:p>
        </p:txBody>
      </p:sp>
      <p:sp>
        <p:nvSpPr>
          <p:cNvPr id="7" name="TextBox 6">
            <a:extLst>
              <a:ext uri="{FF2B5EF4-FFF2-40B4-BE49-F238E27FC236}">
                <a16:creationId xmlns:a16="http://schemas.microsoft.com/office/drawing/2014/main" id="{FE94FD37-5BE0-4A77-AD6F-81162FFEF6FE}"/>
              </a:ext>
            </a:extLst>
          </p:cNvPr>
          <p:cNvSpPr txBox="1"/>
          <p:nvPr/>
        </p:nvSpPr>
        <p:spPr>
          <a:xfrm>
            <a:off x="3891096" y="4914900"/>
            <a:ext cx="10961923" cy="2062103"/>
          </a:xfrm>
          <a:prstGeom prst="rect">
            <a:avLst/>
          </a:prstGeom>
          <a:noFill/>
        </p:spPr>
        <p:txBody>
          <a:bodyPr wrap="square" rtlCol="0">
            <a:spAutoFit/>
          </a:bodyPr>
          <a:lstStyle/>
          <a:p>
            <a:r>
              <a:rPr lang="en-US" sz="3200" dirty="0">
                <a:solidFill>
                  <a:schemeClr val="bg1"/>
                </a:solidFill>
                <a:latin typeface="Lucida Console" panose="020B0609040504020204" pitchFamily="49" charset="0"/>
                <a:hlinkClick r:id="rId6"/>
              </a:rPr>
              <a:t>https://developer.mozilla.org/en-US/docs/Learn/Getting_started_with_the_web</a:t>
            </a:r>
            <a:endParaRPr lang="en-US" sz="3200" dirty="0">
              <a:solidFill>
                <a:schemeClr val="bg1"/>
              </a:solidFill>
              <a:latin typeface="Lucida Console" panose="020B0609040504020204" pitchFamily="49" charset="0"/>
            </a:endParaRPr>
          </a:p>
          <a:p>
            <a:endParaRPr lang="en-US" sz="3200" dirty="0">
              <a:solidFill>
                <a:schemeClr val="bg1"/>
              </a:solidFill>
              <a:latin typeface="Lucida Console" panose="020B0609040504020204" pitchFamily="49" charset="0"/>
            </a:endParaRPr>
          </a:p>
          <a:p>
            <a:r>
              <a:rPr lang="en-US" sz="3200" dirty="0">
                <a:solidFill>
                  <a:schemeClr val="bg1"/>
                </a:solidFill>
                <a:latin typeface="Lucida Console" panose="020B0609040504020204" pitchFamily="49" charset="0"/>
              </a:rPr>
              <a:t>MDN Web Docs</a:t>
            </a:r>
          </a:p>
        </p:txBody>
      </p:sp>
    </p:spTree>
    <p:extLst>
      <p:ext uri="{BB962C8B-B14F-4D97-AF65-F5344CB8AC3E}">
        <p14:creationId xmlns:p14="http://schemas.microsoft.com/office/powerpoint/2010/main" val="775016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3104757" y="5812504"/>
            <a:ext cx="3799243" cy="1149874"/>
            <a:chOff x="0" y="0"/>
            <a:chExt cx="5065658" cy="1533165"/>
          </a:xfrm>
        </p:grpSpPr>
        <p:sp>
          <p:nvSpPr>
            <p:cNvPr id="3" name="TextBox 3"/>
            <p:cNvSpPr txBox="1"/>
            <p:nvPr/>
          </p:nvSpPr>
          <p:spPr>
            <a:xfrm>
              <a:off x="0" y="-9525"/>
              <a:ext cx="5065658" cy="637776"/>
            </a:xfrm>
            <a:prstGeom prst="rect">
              <a:avLst/>
            </a:prstGeom>
          </p:spPr>
          <p:txBody>
            <a:bodyPr lIns="0" tIns="0" rIns="0" bIns="0" rtlCol="0" anchor="t">
              <a:spAutoFit/>
            </a:bodyPr>
            <a:lstStyle/>
            <a:p>
              <a:pPr algn="ctr">
                <a:lnSpc>
                  <a:spcPts val="3840"/>
                </a:lnSpc>
              </a:pPr>
              <a:endParaRPr/>
            </a:p>
          </p:txBody>
        </p:sp>
        <p:sp>
          <p:nvSpPr>
            <p:cNvPr id="4" name="TextBox 4"/>
            <p:cNvSpPr txBox="1"/>
            <p:nvPr/>
          </p:nvSpPr>
          <p:spPr>
            <a:xfrm>
              <a:off x="0" y="864449"/>
              <a:ext cx="5065658" cy="668716"/>
            </a:xfrm>
            <a:prstGeom prst="rect">
              <a:avLst/>
            </a:prstGeom>
          </p:spPr>
          <p:txBody>
            <a:bodyPr lIns="0" tIns="0" rIns="0" bIns="0" rtlCol="0" anchor="t">
              <a:spAutoFit/>
            </a:bodyPr>
            <a:lstStyle/>
            <a:p>
              <a:pPr algn="ctr">
                <a:lnSpc>
                  <a:spcPts val="4200"/>
                </a:lnSpc>
                <a:spcBef>
                  <a:spcPct val="0"/>
                </a:spcBef>
              </a:pPr>
              <a:endParaRPr/>
            </a:p>
          </p:txBody>
        </p:sp>
      </p:grpSp>
      <p:grpSp>
        <p:nvGrpSpPr>
          <p:cNvPr id="5" name="Group 5"/>
          <p:cNvGrpSpPr/>
          <p:nvPr/>
        </p:nvGrpSpPr>
        <p:grpSpPr>
          <a:xfrm>
            <a:off x="8318414" y="5812504"/>
            <a:ext cx="3799243" cy="1149874"/>
            <a:chOff x="0" y="0"/>
            <a:chExt cx="5065658" cy="1533165"/>
          </a:xfrm>
        </p:grpSpPr>
        <p:sp>
          <p:nvSpPr>
            <p:cNvPr id="6" name="TextBox 6"/>
            <p:cNvSpPr txBox="1"/>
            <p:nvPr/>
          </p:nvSpPr>
          <p:spPr>
            <a:xfrm>
              <a:off x="0" y="-9525"/>
              <a:ext cx="5065658" cy="637776"/>
            </a:xfrm>
            <a:prstGeom prst="rect">
              <a:avLst/>
            </a:prstGeom>
          </p:spPr>
          <p:txBody>
            <a:bodyPr lIns="0" tIns="0" rIns="0" bIns="0" rtlCol="0" anchor="t">
              <a:spAutoFit/>
            </a:bodyPr>
            <a:lstStyle/>
            <a:p>
              <a:pPr algn="ctr">
                <a:lnSpc>
                  <a:spcPts val="3840"/>
                </a:lnSpc>
              </a:pPr>
              <a:endParaRPr/>
            </a:p>
          </p:txBody>
        </p:sp>
        <p:sp>
          <p:nvSpPr>
            <p:cNvPr id="7" name="TextBox 7"/>
            <p:cNvSpPr txBox="1"/>
            <p:nvPr/>
          </p:nvSpPr>
          <p:spPr>
            <a:xfrm>
              <a:off x="0" y="864449"/>
              <a:ext cx="5065658" cy="668716"/>
            </a:xfrm>
            <a:prstGeom prst="rect">
              <a:avLst/>
            </a:prstGeom>
          </p:spPr>
          <p:txBody>
            <a:bodyPr lIns="0" tIns="0" rIns="0" bIns="0" rtlCol="0" anchor="t">
              <a:spAutoFit/>
            </a:bodyPr>
            <a:lstStyle/>
            <a:p>
              <a:pPr algn="ctr">
                <a:lnSpc>
                  <a:spcPts val="4200"/>
                </a:lnSpc>
                <a:spcBef>
                  <a:spcPct val="0"/>
                </a:spcBef>
              </a:pPr>
              <a:endParaRPr/>
            </a:p>
          </p:txBody>
        </p:sp>
      </p:grpSp>
      <p:sp>
        <p:nvSpPr>
          <p:cNvPr id="8" name="Freeform 8"/>
          <p:cNvSpPr/>
          <p:nvPr/>
        </p:nvSpPr>
        <p:spPr>
          <a:xfrm rot="5400000">
            <a:off x="-7111076" y="1743826"/>
            <a:ext cx="10751451" cy="6799347"/>
          </a:xfrm>
          <a:custGeom>
            <a:avLst/>
            <a:gdLst/>
            <a:ahLst/>
            <a:cxnLst/>
            <a:rect l="l" t="t" r="r" b="b"/>
            <a:pathLst>
              <a:path w="10751451" h="6799347">
                <a:moveTo>
                  <a:pt x="0" y="0"/>
                </a:moveTo>
                <a:lnTo>
                  <a:pt x="10751451" y="0"/>
                </a:lnTo>
                <a:lnTo>
                  <a:pt x="10751451" y="6799346"/>
                </a:lnTo>
                <a:lnTo>
                  <a:pt x="0" y="6799346"/>
                </a:lnTo>
                <a:lnTo>
                  <a:pt x="0" y="0"/>
                </a:lnTo>
                <a:close/>
              </a:path>
            </a:pathLst>
          </a:custGeom>
          <a:blipFill>
            <a:blip r:embed="rId3">
              <a:alphaModFix amt="50000"/>
            </a:blip>
            <a:stretch>
              <a:fillRect l="-2958" r="-2958"/>
            </a:stretch>
          </a:blipFill>
        </p:spPr>
        <p:txBody>
          <a:bodyPr/>
          <a:lstStyle/>
          <a:p>
            <a:endParaRPr lang="en-AE"/>
          </a:p>
        </p:txBody>
      </p:sp>
      <p:sp>
        <p:nvSpPr>
          <p:cNvPr id="9" name="Freeform 9"/>
          <p:cNvSpPr/>
          <p:nvPr/>
        </p:nvSpPr>
        <p:spPr>
          <a:xfrm>
            <a:off x="15876674"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4"/>
            <a:stretch>
              <a:fillRect/>
            </a:stretch>
          </a:blipFill>
        </p:spPr>
        <p:txBody>
          <a:bodyPr/>
          <a:lstStyle/>
          <a:p>
            <a:endParaRPr lang="en-AE"/>
          </a:p>
        </p:txBody>
      </p:sp>
      <p:sp>
        <p:nvSpPr>
          <p:cNvPr id="10" name="Freeform 5">
            <a:extLst>
              <a:ext uri="{FF2B5EF4-FFF2-40B4-BE49-F238E27FC236}">
                <a16:creationId xmlns:a16="http://schemas.microsoft.com/office/drawing/2014/main" id="{BEA05D4E-017D-BB1B-B5DE-A202022DDE79}"/>
              </a:ext>
            </a:extLst>
          </p:cNvPr>
          <p:cNvSpPr/>
          <p:nvPr/>
        </p:nvSpPr>
        <p:spPr>
          <a:xfrm>
            <a:off x="77455" y="-135081"/>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5"/>
            <a:stretch>
              <a:fillRect/>
            </a:stretch>
          </a:blipFill>
        </p:spPr>
        <p:txBody>
          <a:bodyPr/>
          <a:lstStyle/>
          <a:p>
            <a:endParaRPr lang="en-AE"/>
          </a:p>
        </p:txBody>
      </p:sp>
      <p:sp>
        <p:nvSpPr>
          <p:cNvPr id="11" name="TextBox 10">
            <a:extLst>
              <a:ext uri="{FF2B5EF4-FFF2-40B4-BE49-F238E27FC236}">
                <a16:creationId xmlns:a16="http://schemas.microsoft.com/office/drawing/2014/main" id="{984A4E18-1EFB-4A02-98A0-815587915900}"/>
              </a:ext>
            </a:extLst>
          </p:cNvPr>
          <p:cNvSpPr txBox="1"/>
          <p:nvPr/>
        </p:nvSpPr>
        <p:spPr>
          <a:xfrm>
            <a:off x="2614012" y="1823730"/>
            <a:ext cx="13466953"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Web Exploitation Methodology</a:t>
            </a:r>
          </a:p>
        </p:txBody>
      </p:sp>
      <p:pic>
        <p:nvPicPr>
          <p:cNvPr id="5122" name="Picture 2" descr="Remote Penetration Testing - EC-Council Global Services (EGS)">
            <a:extLst>
              <a:ext uri="{FF2B5EF4-FFF2-40B4-BE49-F238E27FC236}">
                <a16:creationId xmlns:a16="http://schemas.microsoft.com/office/drawing/2014/main" id="{4ACF43BD-1A94-CC8A-8BB4-A4598B11AE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4012" y="4104940"/>
            <a:ext cx="13965019" cy="38791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3">
              <a:alphaModFix amt="50000"/>
            </a:blip>
            <a:stretch>
              <a:fillRect/>
            </a:stretch>
          </a:blipFill>
        </p:spPr>
        <p:txBody>
          <a:bodyPr/>
          <a:lstStyle/>
          <a:p>
            <a:endParaRPr lang="en-AE"/>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3">
              <a:alphaModFix amt="50000"/>
            </a:blip>
            <a:stretch>
              <a:fillRect/>
            </a:stretch>
          </a:blipFill>
        </p:spPr>
        <p:txBody>
          <a:bodyPr/>
          <a:lstStyle/>
          <a:p>
            <a:endParaRPr lang="en-US"/>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4"/>
            <a:stretch>
              <a:fillRect/>
            </a:stretch>
          </a:blipFill>
        </p:spPr>
        <p:txBody>
          <a:bodyPr/>
          <a:lstStyle/>
          <a:p>
            <a:endParaRPr lang="en-AE"/>
          </a:p>
        </p:txBody>
      </p:sp>
      <p:sp>
        <p:nvSpPr>
          <p:cNvPr id="5" name="Freeform 5"/>
          <p:cNvSpPr/>
          <p:nvPr/>
        </p:nvSpPr>
        <p:spPr>
          <a:xfrm>
            <a:off x="156099"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5"/>
            <a:stretch>
              <a:fillRect/>
            </a:stretch>
          </a:blipFill>
        </p:spPr>
        <p:txBody>
          <a:bodyPr/>
          <a:lstStyle/>
          <a:p>
            <a:endParaRPr lang="en-AE"/>
          </a:p>
        </p:txBody>
      </p:sp>
      <p:sp>
        <p:nvSpPr>
          <p:cNvPr id="6" name="TextBox 5">
            <a:extLst>
              <a:ext uri="{FF2B5EF4-FFF2-40B4-BE49-F238E27FC236}">
                <a16:creationId xmlns:a16="http://schemas.microsoft.com/office/drawing/2014/main" id="{3325CD92-B8C2-4455-B4B0-3913C9B7275C}"/>
              </a:ext>
            </a:extLst>
          </p:cNvPr>
          <p:cNvSpPr txBox="1"/>
          <p:nvPr/>
        </p:nvSpPr>
        <p:spPr>
          <a:xfrm>
            <a:off x="1842004" y="2106517"/>
            <a:ext cx="14374309"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Common Web Vulnerabilities</a:t>
            </a:r>
          </a:p>
        </p:txBody>
      </p:sp>
      <p:sp>
        <p:nvSpPr>
          <p:cNvPr id="7" name="TextBox 6">
            <a:extLst>
              <a:ext uri="{FF2B5EF4-FFF2-40B4-BE49-F238E27FC236}">
                <a16:creationId xmlns:a16="http://schemas.microsoft.com/office/drawing/2014/main" id="{FE94FD37-5BE0-4A77-AD6F-81162FFEF6FE}"/>
              </a:ext>
            </a:extLst>
          </p:cNvPr>
          <p:cNvSpPr txBox="1"/>
          <p:nvPr/>
        </p:nvSpPr>
        <p:spPr>
          <a:xfrm>
            <a:off x="1842004" y="4649176"/>
            <a:ext cx="16629372" cy="2062103"/>
          </a:xfrm>
          <a:prstGeom prst="rect">
            <a:avLst/>
          </a:prstGeom>
          <a:noFill/>
        </p:spPr>
        <p:txBody>
          <a:bodyPr wrap="square" rtlCol="0">
            <a:spAutoFit/>
          </a:bodyPr>
          <a:lstStyle/>
          <a:p>
            <a:r>
              <a:rPr lang="en-US" sz="3200" b="1" dirty="0">
                <a:solidFill>
                  <a:srgbClr val="FFFF00"/>
                </a:solidFill>
                <a:latin typeface="Lucida Console" panose="020B0609040504020204" pitchFamily="49" charset="0"/>
              </a:rPr>
              <a:t>Server-side:</a:t>
            </a:r>
          </a:p>
          <a:p>
            <a:r>
              <a:rPr lang="en-US" sz="3200" dirty="0">
                <a:solidFill>
                  <a:schemeClr val="bg1"/>
                </a:solidFill>
                <a:latin typeface="Lucida Console" panose="020B0609040504020204" pitchFamily="49" charset="0"/>
              </a:rPr>
              <a:t>- SQL Injection</a:t>
            </a:r>
          </a:p>
          <a:p>
            <a:r>
              <a:rPr lang="en-US" sz="3200" dirty="0">
                <a:solidFill>
                  <a:schemeClr val="bg1"/>
                </a:solidFill>
                <a:latin typeface="Lucida Console" panose="020B0609040504020204" pitchFamily="49" charset="0"/>
              </a:rPr>
              <a:t>- File Upload</a:t>
            </a:r>
          </a:p>
          <a:p>
            <a:r>
              <a:rPr lang="en-US" sz="3200" dirty="0">
                <a:solidFill>
                  <a:schemeClr val="bg1"/>
                </a:solidFill>
                <a:latin typeface="Lucida Console" panose="020B0609040504020204" pitchFamily="49" charset="0"/>
              </a:rPr>
              <a:t>- Command Injection</a:t>
            </a:r>
          </a:p>
        </p:txBody>
      </p:sp>
      <p:sp>
        <p:nvSpPr>
          <p:cNvPr id="9" name="TextBox 8">
            <a:extLst>
              <a:ext uri="{FF2B5EF4-FFF2-40B4-BE49-F238E27FC236}">
                <a16:creationId xmlns:a16="http://schemas.microsoft.com/office/drawing/2014/main" id="{10DB349A-A2B5-95BD-796C-369AE758FB1D}"/>
              </a:ext>
            </a:extLst>
          </p:cNvPr>
          <p:cNvSpPr txBox="1"/>
          <p:nvPr/>
        </p:nvSpPr>
        <p:spPr>
          <a:xfrm>
            <a:off x="10466891" y="4649176"/>
            <a:ext cx="7594910" cy="2062103"/>
          </a:xfrm>
          <a:prstGeom prst="rect">
            <a:avLst/>
          </a:prstGeom>
          <a:noFill/>
        </p:spPr>
        <p:txBody>
          <a:bodyPr wrap="square" rtlCol="0">
            <a:spAutoFit/>
          </a:bodyPr>
          <a:lstStyle/>
          <a:p>
            <a:r>
              <a:rPr lang="en-US" sz="3200" b="1" dirty="0">
                <a:solidFill>
                  <a:srgbClr val="FFFF00"/>
                </a:solidFill>
                <a:latin typeface="Lucida Console" panose="020B0609040504020204" pitchFamily="49" charset="0"/>
              </a:rPr>
              <a:t>Client-side:</a:t>
            </a:r>
          </a:p>
          <a:p>
            <a:r>
              <a:rPr lang="en-US" sz="3200" dirty="0">
                <a:solidFill>
                  <a:schemeClr val="bg1"/>
                </a:solidFill>
                <a:latin typeface="Lucida Console" panose="020B0609040504020204" pitchFamily="49" charset="0"/>
              </a:rPr>
              <a:t>- Cross-Site Scripting (XSS)</a:t>
            </a:r>
          </a:p>
          <a:p>
            <a:r>
              <a:rPr lang="en-US" sz="3200" dirty="0">
                <a:solidFill>
                  <a:schemeClr val="bg1"/>
                </a:solidFill>
                <a:latin typeface="Lucida Console" panose="020B0609040504020204" pitchFamily="49" charset="0"/>
              </a:rPr>
              <a:t>- Template Injection</a:t>
            </a:r>
          </a:p>
          <a:p>
            <a:r>
              <a:rPr lang="en-US" sz="3200" dirty="0">
                <a:solidFill>
                  <a:schemeClr val="bg1"/>
                </a:solidFill>
                <a:latin typeface="Lucida Console" panose="020B0609040504020204" pitchFamily="49" charset="0"/>
              </a:rPr>
              <a:t>- CORS Misconfiguration</a:t>
            </a:r>
          </a:p>
        </p:txBody>
      </p:sp>
      <p:sp>
        <p:nvSpPr>
          <p:cNvPr id="11" name="TextBox 10">
            <a:extLst>
              <a:ext uri="{FF2B5EF4-FFF2-40B4-BE49-F238E27FC236}">
                <a16:creationId xmlns:a16="http://schemas.microsoft.com/office/drawing/2014/main" id="{B5B34C50-B7B4-D3AC-4EBC-83C0B2AB51B3}"/>
              </a:ext>
            </a:extLst>
          </p:cNvPr>
          <p:cNvSpPr txBox="1"/>
          <p:nvPr/>
        </p:nvSpPr>
        <p:spPr>
          <a:xfrm>
            <a:off x="629928" y="4187511"/>
            <a:ext cx="9615488" cy="461665"/>
          </a:xfrm>
          <a:prstGeom prst="rect">
            <a:avLst/>
          </a:prstGeom>
          <a:noFill/>
        </p:spPr>
        <p:txBody>
          <a:bodyPr wrap="square">
            <a:spAutoFit/>
          </a:bodyPr>
          <a:lstStyle/>
          <a:p>
            <a:r>
              <a:rPr lang="en-AE" sz="2400" b="1" dirty="0">
                <a:solidFill>
                  <a:srgbClr val="00B0F0"/>
                </a:solidFill>
              </a:rPr>
              <a:t>https://www.hacksplaining.com/exercises/sql-injection</a:t>
            </a:r>
          </a:p>
        </p:txBody>
      </p:sp>
      <p:sp>
        <p:nvSpPr>
          <p:cNvPr id="13" name="TextBox 12">
            <a:extLst>
              <a:ext uri="{FF2B5EF4-FFF2-40B4-BE49-F238E27FC236}">
                <a16:creationId xmlns:a16="http://schemas.microsoft.com/office/drawing/2014/main" id="{0A375107-1506-2D2C-D270-2745539AC4E2}"/>
              </a:ext>
            </a:extLst>
          </p:cNvPr>
          <p:cNvSpPr txBox="1"/>
          <p:nvPr/>
        </p:nvSpPr>
        <p:spPr>
          <a:xfrm>
            <a:off x="10466891" y="4190398"/>
            <a:ext cx="9615488" cy="461665"/>
          </a:xfrm>
          <a:prstGeom prst="rect">
            <a:avLst/>
          </a:prstGeom>
          <a:noFill/>
        </p:spPr>
        <p:txBody>
          <a:bodyPr wrap="square">
            <a:spAutoFit/>
          </a:bodyPr>
          <a:lstStyle/>
          <a:p>
            <a:r>
              <a:rPr lang="en-AE" sz="2400" b="1" dirty="0">
                <a:solidFill>
                  <a:srgbClr val="00B0F0"/>
                </a:solidFill>
              </a:rPr>
              <a:t>https://xss-game.appspot.com/level1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3">
              <a:alphaModFix amt="50000"/>
            </a:blip>
            <a:stretch>
              <a:fillRect/>
            </a:stretch>
          </a:blipFill>
        </p:spPr>
        <p:txBody>
          <a:bodyPr/>
          <a:lstStyle/>
          <a:p>
            <a:endParaRPr lang="en-AE"/>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3">
              <a:alphaModFix amt="50000"/>
            </a:blip>
            <a:stretch>
              <a:fillRect/>
            </a:stretch>
          </a:blipFill>
        </p:spPr>
        <p:txBody>
          <a:bodyPr/>
          <a:lstStyle/>
          <a:p>
            <a:endParaRPr lang="en-US"/>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4"/>
            <a:stretch>
              <a:fillRect/>
            </a:stretch>
          </a:blipFill>
        </p:spPr>
        <p:txBody>
          <a:bodyPr/>
          <a:lstStyle/>
          <a:p>
            <a:endParaRPr lang="en-AE"/>
          </a:p>
        </p:txBody>
      </p:sp>
      <p:sp>
        <p:nvSpPr>
          <p:cNvPr id="5" name="Freeform 5"/>
          <p:cNvSpPr/>
          <p:nvPr/>
        </p:nvSpPr>
        <p:spPr>
          <a:xfrm>
            <a:off x="156099"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5"/>
            <a:stretch>
              <a:fillRect/>
            </a:stretch>
          </a:blipFill>
        </p:spPr>
        <p:txBody>
          <a:bodyPr/>
          <a:lstStyle/>
          <a:p>
            <a:endParaRPr lang="en-AE"/>
          </a:p>
        </p:txBody>
      </p:sp>
      <p:sp>
        <p:nvSpPr>
          <p:cNvPr id="6" name="TextBox 5">
            <a:extLst>
              <a:ext uri="{FF2B5EF4-FFF2-40B4-BE49-F238E27FC236}">
                <a16:creationId xmlns:a16="http://schemas.microsoft.com/office/drawing/2014/main" id="{3325CD92-B8C2-4455-B4B0-3913C9B7275C}"/>
              </a:ext>
            </a:extLst>
          </p:cNvPr>
          <p:cNvSpPr txBox="1"/>
          <p:nvPr/>
        </p:nvSpPr>
        <p:spPr>
          <a:xfrm>
            <a:off x="1842004" y="2106517"/>
            <a:ext cx="14374309"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Common Web Vulnerabilities</a:t>
            </a:r>
          </a:p>
        </p:txBody>
      </p:sp>
      <p:pic>
        <p:nvPicPr>
          <p:cNvPr id="16386" name="Picture 2" descr="OWASP Top 10:2021">
            <a:extLst>
              <a:ext uri="{FF2B5EF4-FFF2-40B4-BE49-F238E27FC236}">
                <a16:creationId xmlns:a16="http://schemas.microsoft.com/office/drawing/2014/main" id="{FEB737A2-722D-7D51-D1B4-0181043704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4233" y="3666177"/>
            <a:ext cx="8503240" cy="46491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B846709-502B-6F30-84DB-64C05ADAF6F1}"/>
              </a:ext>
            </a:extLst>
          </p:cNvPr>
          <p:cNvSpPr txBox="1"/>
          <p:nvPr/>
        </p:nvSpPr>
        <p:spPr>
          <a:xfrm>
            <a:off x="9635853" y="4937759"/>
            <a:ext cx="9522618" cy="400110"/>
          </a:xfrm>
          <a:prstGeom prst="rect">
            <a:avLst/>
          </a:prstGeom>
          <a:noFill/>
        </p:spPr>
        <p:txBody>
          <a:bodyPr wrap="square">
            <a:spAutoFit/>
          </a:bodyPr>
          <a:lstStyle/>
          <a:p>
            <a:r>
              <a:rPr lang="en-AE" sz="2000" b="1" dirty="0">
                <a:solidFill>
                  <a:srgbClr val="1797D0"/>
                </a:solidFill>
              </a:rPr>
              <a:t>https://owasp.org/www-project-top-ten/</a:t>
            </a:r>
          </a:p>
        </p:txBody>
      </p:sp>
      <p:sp>
        <p:nvSpPr>
          <p:cNvPr id="8" name="TextBox 7">
            <a:extLst>
              <a:ext uri="{FF2B5EF4-FFF2-40B4-BE49-F238E27FC236}">
                <a16:creationId xmlns:a16="http://schemas.microsoft.com/office/drawing/2014/main" id="{58707CC4-EC6B-FE53-44AB-AF0724AC7A4A}"/>
              </a:ext>
            </a:extLst>
          </p:cNvPr>
          <p:cNvSpPr txBox="1"/>
          <p:nvPr/>
        </p:nvSpPr>
        <p:spPr>
          <a:xfrm>
            <a:off x="9635853" y="4605439"/>
            <a:ext cx="9958388" cy="400110"/>
          </a:xfrm>
          <a:prstGeom prst="rect">
            <a:avLst/>
          </a:prstGeom>
          <a:noFill/>
        </p:spPr>
        <p:txBody>
          <a:bodyPr wrap="square">
            <a:spAutoFit/>
          </a:bodyPr>
          <a:lstStyle/>
          <a:p>
            <a:r>
              <a:rPr lang="en-US" sz="2000" dirty="0">
                <a:solidFill>
                  <a:schemeClr val="bg1"/>
                </a:solidFill>
                <a:latin typeface="Google Sans"/>
              </a:rPr>
              <a:t>A </a:t>
            </a:r>
            <a:r>
              <a:rPr lang="en-US" sz="2000" b="0" i="0" dirty="0">
                <a:solidFill>
                  <a:schemeClr val="bg1"/>
                </a:solidFill>
                <a:effectLst/>
                <a:latin typeface="Google Sans"/>
              </a:rPr>
              <a:t>list of the 10 most common web application security risks. </a:t>
            </a:r>
            <a:endParaRPr lang="en-AE" sz="2000" dirty="0">
              <a:solidFill>
                <a:schemeClr val="bg1"/>
              </a:solidFill>
            </a:endParaRPr>
          </a:p>
        </p:txBody>
      </p:sp>
    </p:spTree>
    <p:extLst>
      <p:ext uri="{BB962C8B-B14F-4D97-AF65-F5344CB8AC3E}">
        <p14:creationId xmlns:p14="http://schemas.microsoft.com/office/powerpoint/2010/main" val="211506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6099"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3325CD92-B8C2-4455-B4B0-3913C9B7275C}"/>
              </a:ext>
            </a:extLst>
          </p:cNvPr>
          <p:cNvSpPr txBox="1"/>
          <p:nvPr/>
        </p:nvSpPr>
        <p:spPr>
          <a:xfrm>
            <a:off x="2442569" y="2451492"/>
            <a:ext cx="14374309"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Let’s Get Started</a:t>
            </a:r>
          </a:p>
        </p:txBody>
      </p:sp>
      <p:pic>
        <p:nvPicPr>
          <p:cNvPr id="11266" name="Picture 2" descr="TryHackMe — Mr Robot CTF. [Task 1] Connect to our network | by CyberOPS by  LittleDog | Medium">
            <a:extLst>
              <a:ext uri="{FF2B5EF4-FFF2-40B4-BE49-F238E27FC236}">
                <a16:creationId xmlns:a16="http://schemas.microsoft.com/office/drawing/2014/main" id="{17DF46FE-6520-00AA-8425-89FD9E710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750" y="3648075"/>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DB728-9578-04A9-7E32-10A65ACCA6F5}"/>
              </a:ext>
            </a:extLst>
          </p:cNvPr>
          <p:cNvSpPr txBox="1"/>
          <p:nvPr/>
        </p:nvSpPr>
        <p:spPr>
          <a:xfrm>
            <a:off x="11116167" y="5638191"/>
            <a:ext cx="9522618" cy="523220"/>
          </a:xfrm>
          <a:prstGeom prst="rect">
            <a:avLst/>
          </a:prstGeom>
          <a:noFill/>
        </p:spPr>
        <p:txBody>
          <a:bodyPr wrap="square">
            <a:spAutoFit/>
          </a:bodyPr>
          <a:lstStyle/>
          <a:p>
            <a:r>
              <a:rPr lang="en-AE" sz="2800" b="1" dirty="0">
                <a:solidFill>
                  <a:srgbClr val="5F7D95"/>
                </a:solidFill>
              </a:rPr>
              <a:t>https://tryhackme.com/room/mrrobot</a:t>
            </a:r>
          </a:p>
        </p:txBody>
      </p:sp>
    </p:spTree>
    <p:extLst>
      <p:ext uri="{BB962C8B-B14F-4D97-AF65-F5344CB8AC3E}">
        <p14:creationId xmlns:p14="http://schemas.microsoft.com/office/powerpoint/2010/main" val="97312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52485" y="8173705"/>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6099"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3325CD92-B8C2-4455-B4B0-3913C9B7275C}"/>
              </a:ext>
            </a:extLst>
          </p:cNvPr>
          <p:cNvSpPr txBox="1"/>
          <p:nvPr/>
        </p:nvSpPr>
        <p:spPr>
          <a:xfrm>
            <a:off x="1842004" y="2106517"/>
            <a:ext cx="14374309"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Tools used in this showcase</a:t>
            </a:r>
          </a:p>
        </p:txBody>
      </p:sp>
      <p:sp>
        <p:nvSpPr>
          <p:cNvPr id="7" name="TextBox 6">
            <a:extLst>
              <a:ext uri="{FF2B5EF4-FFF2-40B4-BE49-F238E27FC236}">
                <a16:creationId xmlns:a16="http://schemas.microsoft.com/office/drawing/2014/main" id="{FE94FD37-5BE0-4A77-AD6F-81162FFEF6FE}"/>
              </a:ext>
            </a:extLst>
          </p:cNvPr>
          <p:cNvSpPr txBox="1"/>
          <p:nvPr/>
        </p:nvSpPr>
        <p:spPr>
          <a:xfrm>
            <a:off x="1408514" y="4192826"/>
            <a:ext cx="16629372" cy="2062103"/>
          </a:xfrm>
          <a:prstGeom prst="rect">
            <a:avLst/>
          </a:prstGeom>
          <a:noFill/>
        </p:spPr>
        <p:txBody>
          <a:bodyPr wrap="square" rtlCol="0">
            <a:spAutoFit/>
          </a:bodyPr>
          <a:lstStyle/>
          <a:p>
            <a:r>
              <a:rPr lang="en-US" sz="3200" dirty="0">
                <a:solidFill>
                  <a:srgbClr val="FFFF00"/>
                </a:solidFill>
                <a:latin typeface="Lucida Console" panose="020B0609040504020204" pitchFamily="49" charset="0"/>
              </a:rPr>
              <a:t>- </a:t>
            </a:r>
            <a:r>
              <a:rPr lang="en-US" sz="3200" dirty="0" err="1">
                <a:solidFill>
                  <a:srgbClr val="FFFF00"/>
                </a:solidFill>
                <a:latin typeface="Lucida Console" panose="020B0609040504020204" pitchFamily="49" charset="0"/>
              </a:rPr>
              <a:t>nmap</a:t>
            </a:r>
            <a:r>
              <a:rPr lang="en-US" sz="3200" dirty="0">
                <a:solidFill>
                  <a:srgbClr val="FFFF00"/>
                </a:solidFill>
                <a:latin typeface="Lucida Console" panose="020B0609040504020204" pitchFamily="49" charset="0"/>
              </a:rPr>
              <a:t>: </a:t>
            </a:r>
            <a:r>
              <a:rPr lang="en-US" sz="3200" dirty="0">
                <a:solidFill>
                  <a:schemeClr val="bg1"/>
                </a:solidFill>
                <a:latin typeface="Lucida Console" panose="020B0609040504020204" pitchFamily="49" charset="0"/>
              </a:rPr>
              <a:t>Information gathering tool</a:t>
            </a:r>
          </a:p>
          <a:p>
            <a:r>
              <a:rPr lang="en-US" sz="3200" dirty="0">
                <a:solidFill>
                  <a:srgbClr val="FFFF00"/>
                </a:solidFill>
                <a:latin typeface="Lucida Console" panose="020B0609040504020204" pitchFamily="49" charset="0"/>
              </a:rPr>
              <a:t>- </a:t>
            </a:r>
            <a:r>
              <a:rPr lang="en-US" sz="3200" dirty="0" err="1">
                <a:solidFill>
                  <a:srgbClr val="FFFF00"/>
                </a:solidFill>
                <a:latin typeface="Lucida Console" panose="020B0609040504020204" pitchFamily="49" charset="0"/>
              </a:rPr>
              <a:t>Gobuster</a:t>
            </a:r>
            <a:r>
              <a:rPr lang="en-US" sz="3200" dirty="0">
                <a:solidFill>
                  <a:srgbClr val="FFFF00"/>
                </a:solidFill>
                <a:latin typeface="Lucida Console" panose="020B0609040504020204" pitchFamily="49" charset="0"/>
              </a:rPr>
              <a:t>: </a:t>
            </a:r>
            <a:r>
              <a:rPr lang="en-US" sz="3200" dirty="0">
                <a:solidFill>
                  <a:schemeClr val="bg1"/>
                </a:solidFill>
                <a:latin typeface="Lucida Console" panose="020B0609040504020204" pitchFamily="49" charset="0"/>
              </a:rPr>
              <a:t>Directory discovery </a:t>
            </a:r>
          </a:p>
          <a:p>
            <a:r>
              <a:rPr lang="en-US" sz="3200" dirty="0">
                <a:solidFill>
                  <a:srgbClr val="FFFF00"/>
                </a:solidFill>
                <a:latin typeface="Lucida Console" panose="020B0609040504020204" pitchFamily="49" charset="0"/>
              </a:rPr>
              <a:t>- Hydra: </a:t>
            </a:r>
            <a:r>
              <a:rPr lang="en-US" sz="3200" dirty="0">
                <a:solidFill>
                  <a:schemeClr val="bg1"/>
                </a:solidFill>
                <a:latin typeface="Lucida Console" panose="020B0609040504020204" pitchFamily="49" charset="0"/>
              </a:rPr>
              <a:t>Password brute-forcer</a:t>
            </a:r>
          </a:p>
          <a:p>
            <a:r>
              <a:rPr lang="en-US" sz="3200" dirty="0">
                <a:solidFill>
                  <a:srgbClr val="FFFF00"/>
                </a:solidFill>
                <a:latin typeface="Lucida Console" panose="020B0609040504020204" pitchFamily="49" charset="0"/>
              </a:rPr>
              <a:t>- </a:t>
            </a:r>
            <a:r>
              <a:rPr lang="en-US" sz="3200" dirty="0" err="1">
                <a:solidFill>
                  <a:srgbClr val="FFFF00"/>
                </a:solidFill>
                <a:latin typeface="Lucida Console" panose="020B0609040504020204" pitchFamily="49" charset="0"/>
              </a:rPr>
              <a:t>Burpsuite</a:t>
            </a:r>
            <a:r>
              <a:rPr lang="en-US" sz="3200" dirty="0">
                <a:solidFill>
                  <a:srgbClr val="FFFF00"/>
                </a:solidFill>
                <a:latin typeface="Lucida Console" panose="020B0609040504020204" pitchFamily="49" charset="0"/>
              </a:rPr>
              <a:t>: </a:t>
            </a:r>
            <a:r>
              <a:rPr lang="en-US" sz="3200" dirty="0">
                <a:solidFill>
                  <a:schemeClr val="bg1"/>
                </a:solidFill>
                <a:latin typeface="Lucida Console" panose="020B0609040504020204" pitchFamily="49" charset="0"/>
              </a:rPr>
              <a:t>Web app hacking</a:t>
            </a:r>
          </a:p>
        </p:txBody>
      </p:sp>
      <p:pic>
        <p:nvPicPr>
          <p:cNvPr id="14342" name="Picture 6" descr="Nmap.org: /images/">
            <a:extLst>
              <a:ext uri="{FF2B5EF4-FFF2-40B4-BE49-F238E27FC236}">
                <a16:creationId xmlns:a16="http://schemas.microsoft.com/office/drawing/2014/main" id="{BABF0500-B578-9BD2-9153-DAD6B16B4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1188" y="348740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D9B5DD4-DFD4-13E2-DFDA-DF2A4C373BC9}"/>
              </a:ext>
            </a:extLst>
          </p:cNvPr>
          <p:cNvPicPr>
            <a:picLocks noChangeAspect="1"/>
          </p:cNvPicPr>
          <p:nvPr/>
        </p:nvPicPr>
        <p:blipFill>
          <a:blip r:embed="rId6"/>
          <a:stretch>
            <a:fillRect/>
          </a:stretch>
        </p:blipFill>
        <p:spPr>
          <a:xfrm>
            <a:off x="13311188" y="5925805"/>
            <a:ext cx="2247900" cy="2247900"/>
          </a:xfrm>
          <a:prstGeom prst="rect">
            <a:avLst/>
          </a:prstGeom>
        </p:spPr>
      </p:pic>
      <p:pic>
        <p:nvPicPr>
          <p:cNvPr id="19" name="Picture 18">
            <a:extLst>
              <a:ext uri="{FF2B5EF4-FFF2-40B4-BE49-F238E27FC236}">
                <a16:creationId xmlns:a16="http://schemas.microsoft.com/office/drawing/2014/main" id="{7BD2112A-1E95-11AC-C91A-BB8AF6804B5D}"/>
              </a:ext>
            </a:extLst>
          </p:cNvPr>
          <p:cNvPicPr>
            <a:picLocks noChangeAspect="1"/>
          </p:cNvPicPr>
          <p:nvPr/>
        </p:nvPicPr>
        <p:blipFill>
          <a:blip r:embed="rId7"/>
          <a:stretch>
            <a:fillRect/>
          </a:stretch>
        </p:blipFill>
        <p:spPr>
          <a:xfrm>
            <a:off x="10876990" y="4669917"/>
            <a:ext cx="2166938" cy="2166938"/>
          </a:xfrm>
          <a:prstGeom prst="rect">
            <a:avLst/>
          </a:prstGeom>
        </p:spPr>
      </p:pic>
      <p:pic>
        <p:nvPicPr>
          <p:cNvPr id="1026" name="Picture 2" descr="TryHackMe: Burp Suite: Basics - Walkthrough | by Jasper Alblas | Medium">
            <a:extLst>
              <a:ext uri="{FF2B5EF4-FFF2-40B4-BE49-F238E27FC236}">
                <a16:creationId xmlns:a16="http://schemas.microsoft.com/office/drawing/2014/main" id="{D2FE51C5-D277-E861-B983-699772E73A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77476" y="5085223"/>
            <a:ext cx="1681163" cy="168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346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73899" y="813171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V="1">
            <a:off x="374460" y="-3858774"/>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52400"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ACAD199A-A722-D5A1-EA15-F92D9F145A1E}"/>
              </a:ext>
            </a:extLst>
          </p:cNvPr>
          <p:cNvSpPr txBox="1"/>
          <p:nvPr/>
        </p:nvSpPr>
        <p:spPr>
          <a:xfrm>
            <a:off x="3752868" y="2603706"/>
            <a:ext cx="1248397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prstClr val="white"/>
                </a:solidFill>
                <a:effectLst/>
                <a:uLnTx/>
                <a:uFillTx/>
                <a:latin typeface="Minecraft" panose="02000603000000000000" charset="0"/>
                <a:ea typeface="Minecraft" panose="02000603000000000000" charset="0"/>
                <a:cs typeface="+mn-cs"/>
              </a:rPr>
              <a:t>WHOAMI?</a:t>
            </a:r>
          </a:p>
        </p:txBody>
      </p:sp>
      <p:pic>
        <p:nvPicPr>
          <p:cNvPr id="11" name="Picture 10">
            <a:extLst>
              <a:ext uri="{FF2B5EF4-FFF2-40B4-BE49-F238E27FC236}">
                <a16:creationId xmlns:a16="http://schemas.microsoft.com/office/drawing/2014/main" id="{68307F52-9EBB-F483-87EA-15862BC4736E}"/>
              </a:ext>
            </a:extLst>
          </p:cNvPr>
          <p:cNvPicPr>
            <a:picLocks noChangeAspect="1"/>
          </p:cNvPicPr>
          <p:nvPr/>
        </p:nvPicPr>
        <p:blipFill>
          <a:blip r:embed="rId5"/>
          <a:stretch>
            <a:fillRect/>
          </a:stretch>
        </p:blipFill>
        <p:spPr>
          <a:xfrm>
            <a:off x="1295400" y="3037098"/>
            <a:ext cx="4914936" cy="421280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4" name="TextBox 13">
            <a:extLst>
              <a:ext uri="{FF2B5EF4-FFF2-40B4-BE49-F238E27FC236}">
                <a16:creationId xmlns:a16="http://schemas.microsoft.com/office/drawing/2014/main" id="{ECDE1E66-CB27-A8D7-EC45-AEE05C12D26F}"/>
              </a:ext>
            </a:extLst>
          </p:cNvPr>
          <p:cNvSpPr txBox="1"/>
          <p:nvPr/>
        </p:nvSpPr>
        <p:spPr>
          <a:xfrm>
            <a:off x="7315200" y="4222900"/>
            <a:ext cx="10591800" cy="3267561"/>
          </a:xfrm>
          <a:prstGeom prst="rect">
            <a:avLst/>
          </a:prstGeom>
          <a:noFill/>
        </p:spPr>
        <p:txBody>
          <a:bodyPr wrap="square">
            <a:spAutoFit/>
          </a:bodyPr>
          <a:lstStyle/>
          <a:p>
            <a:pPr marL="203200" marR="0" lvl="0" indent="0" algn="l" defTabSz="914400" rtl="0" eaLnBrk="1" fontAlgn="auto" latinLnBrk="0" hangingPunct="1">
              <a:lnSpc>
                <a:spcPct val="100000"/>
              </a:lnSpc>
              <a:spcBef>
                <a:spcPts val="100"/>
              </a:spcBef>
              <a:spcAft>
                <a:spcPts val="0"/>
              </a:spcAft>
              <a:buClrTx/>
              <a:buSzTx/>
              <a:buFontTx/>
              <a:buNone/>
              <a:tabLst/>
              <a:defRPr/>
            </a:pPr>
            <a:r>
              <a:rPr kumimoji="0" lang="en-US" sz="2400" b="0" i="0" u="none" strike="noStrike" kern="1200" cap="none" spc="-180" normalizeH="0" baseline="0" noProof="0">
                <a:ln>
                  <a:noFill/>
                </a:ln>
                <a:solidFill>
                  <a:prstClr val="white"/>
                </a:solidFill>
                <a:effectLst/>
                <a:uLnTx/>
                <a:uFillTx/>
                <a:latin typeface="Minecraft" panose="02000603000000000000" charset="0"/>
                <a:ea typeface="Minecraft" panose="02000603000000000000" charset="0"/>
                <a:cs typeface="Trebuchet MS"/>
              </a:rPr>
              <a:t>Saud Smadi </a:t>
            </a:r>
            <a:r>
              <a:rPr kumimoji="0" lang="en-US" sz="2400" b="0" i="0" u="none" strike="noStrike" kern="1200" cap="none" spc="-150" normalizeH="0" baseline="0" noProof="0">
                <a:ln>
                  <a:noFill/>
                </a:ln>
                <a:solidFill>
                  <a:prstClr val="white"/>
                </a:solidFill>
                <a:effectLst/>
                <a:uLnTx/>
                <a:uFillTx/>
                <a:latin typeface="Minecraft" panose="02000603000000000000" charset="0"/>
                <a:ea typeface="Minecraft" panose="02000603000000000000" charset="0"/>
                <a:cs typeface="Trebuchet MS"/>
              </a:rPr>
              <a:t>[</a:t>
            </a:r>
            <a:r>
              <a:rPr kumimoji="0" lang="en-US" sz="2400" b="0" i="0" u="none" strike="noStrike" kern="1200" cap="none" spc="-150" normalizeH="0" baseline="0" noProof="0">
                <a:ln>
                  <a:noFill/>
                </a:ln>
                <a:solidFill>
                  <a:srgbClr val="C00000"/>
                </a:solidFill>
                <a:effectLst/>
                <a:uLnTx/>
                <a:uFillTx/>
                <a:latin typeface="Minecraft" panose="02000603000000000000" charset="0"/>
                <a:ea typeface="Minecraft" panose="02000603000000000000" charset="0"/>
                <a:cs typeface="Trebuchet MS"/>
              </a:rPr>
              <a:t>@smadi0x86</a:t>
            </a:r>
            <a:r>
              <a:rPr kumimoji="0" lang="en-US" sz="2400" b="0" i="0" u="none" strike="noStrike" kern="1200" cap="none" spc="-150" normalizeH="0" baseline="0" noProof="0">
                <a:ln>
                  <a:noFill/>
                </a:ln>
                <a:solidFill>
                  <a:prstClr val="white"/>
                </a:solidFill>
                <a:effectLst/>
                <a:uLnTx/>
                <a:uFillTx/>
                <a:latin typeface="Minecraft" panose="02000603000000000000" charset="0"/>
                <a:ea typeface="Minecraft" panose="02000603000000000000" charset="0"/>
                <a:cs typeface="Trebuchet MS"/>
              </a:rPr>
              <a:t>]</a:t>
            </a:r>
            <a:endParaRPr kumimoji="0" lang="en-US" sz="2400" b="0" i="0" u="none" strike="noStrike" kern="1200" cap="none" spc="0" normalizeH="0" baseline="0" noProof="0">
              <a:ln>
                <a:noFill/>
              </a:ln>
              <a:solidFill>
                <a:prstClr val="white"/>
              </a:solidFill>
              <a:effectLst/>
              <a:uLnTx/>
              <a:uFillTx/>
              <a:latin typeface="Minecraft" panose="02000603000000000000" charset="0"/>
              <a:ea typeface="Minecraft" panose="02000603000000000000" charset="0"/>
              <a:cs typeface="Trebuchet MS"/>
            </a:endParaRPr>
          </a:p>
          <a:p>
            <a:pPr marL="12700" marR="0" lvl="0" indent="0" algn="l" defTabSz="914400" rtl="0" eaLnBrk="1" fontAlgn="auto" latinLnBrk="0" hangingPunct="1">
              <a:lnSpc>
                <a:spcPct val="100000"/>
              </a:lnSpc>
              <a:spcBef>
                <a:spcPts val="1900"/>
              </a:spcBef>
              <a:spcAft>
                <a:spcPts val="0"/>
              </a:spcAft>
              <a:buClrTx/>
              <a:buSzTx/>
              <a:buFontTx/>
              <a:buNone/>
              <a:tabLst>
                <a:tab pos="431165" algn="l"/>
              </a:tabLst>
              <a:defRPr/>
            </a:pPr>
            <a:r>
              <a:rPr kumimoji="0" lang="en-US" sz="2400" b="0" i="0" u="none" strike="noStrike" kern="1200" cap="none" spc="0" normalizeH="0" baseline="0" noProof="0">
                <a:ln>
                  <a:noFill/>
                </a:ln>
                <a:solidFill>
                  <a:srgbClr val="FFFF00"/>
                </a:solidFill>
                <a:effectLst/>
                <a:uLnTx/>
                <a:uFillTx/>
                <a:latin typeface="Minecraft" panose="02000603000000000000" charset="0"/>
                <a:ea typeface="Minecraft" panose="02000603000000000000" charset="0"/>
                <a:cs typeface="MS PGothic"/>
              </a:rPr>
              <a:t>★	</a:t>
            </a:r>
            <a:r>
              <a:rPr kumimoji="0" lang="en-US" sz="2400" b="0" i="0" u="none" strike="noStrike" kern="1200" cap="none" spc="-155" normalizeH="0" baseline="0" noProof="0">
                <a:ln>
                  <a:noFill/>
                </a:ln>
                <a:solidFill>
                  <a:srgbClr val="FFFF00"/>
                </a:solidFill>
                <a:effectLst/>
                <a:uLnTx/>
                <a:uFillTx/>
                <a:latin typeface="Minecraft" panose="02000603000000000000" charset="0"/>
                <a:ea typeface="Minecraft" panose="02000603000000000000" charset="0"/>
                <a:cs typeface="MS PGothic"/>
              </a:rPr>
              <a:t>President at CSCHTU</a:t>
            </a:r>
            <a:endParaRPr kumimoji="0" lang="en-US" sz="2400" b="0" i="0" u="none" strike="noStrike" kern="1200" cap="none" spc="0" normalizeH="0" baseline="0" noProof="0">
              <a:ln>
                <a:noFill/>
              </a:ln>
              <a:solidFill>
                <a:srgbClr val="FFFF00"/>
              </a:solidFill>
              <a:effectLst/>
              <a:uLnTx/>
              <a:uFillTx/>
              <a:latin typeface="Minecraft" panose="02000603000000000000" charset="0"/>
              <a:ea typeface="Minecraft" panose="02000603000000000000" charset="0"/>
              <a:cs typeface="Trebuchet MS"/>
            </a:endParaRPr>
          </a:p>
          <a:p>
            <a:pPr marL="12700" marR="0" lvl="0" indent="0" algn="l" defTabSz="914400" rtl="0" eaLnBrk="1" fontAlgn="auto" latinLnBrk="0" hangingPunct="1">
              <a:lnSpc>
                <a:spcPct val="100000"/>
              </a:lnSpc>
              <a:spcBef>
                <a:spcPts val="300"/>
              </a:spcBef>
              <a:spcAft>
                <a:spcPts val="0"/>
              </a:spcAft>
              <a:buClrTx/>
              <a:buSzTx/>
              <a:buFontTx/>
              <a:buNone/>
              <a:tabLst>
                <a:tab pos="431165" algn="l"/>
              </a:tabLst>
              <a:defRPr/>
            </a:pPr>
            <a:r>
              <a:rPr kumimoji="0" lang="en-US" sz="2400" b="0" i="0" u="none" strike="noStrike" kern="1200" cap="none" spc="0" normalizeH="0" baseline="0" noProof="0">
                <a:ln>
                  <a:noFill/>
                </a:ln>
                <a:solidFill>
                  <a:srgbClr val="FFFF00"/>
                </a:solidFill>
                <a:effectLst/>
                <a:uLnTx/>
                <a:uFillTx/>
                <a:latin typeface="Minecraft" panose="02000603000000000000" charset="0"/>
                <a:ea typeface="Minecraft" panose="02000603000000000000" charset="0"/>
                <a:cs typeface="MS PGothic"/>
              </a:rPr>
              <a:t>★	</a:t>
            </a:r>
            <a:r>
              <a:rPr kumimoji="0" lang="en-US" sz="2400" b="0" i="0" u="none" strike="noStrike" kern="1200" cap="none" spc="-130" normalizeH="0" baseline="0" noProof="0">
                <a:ln>
                  <a:noFill/>
                </a:ln>
                <a:solidFill>
                  <a:srgbClr val="FFFF00"/>
                </a:solidFill>
                <a:effectLst/>
                <a:uLnTx/>
                <a:uFillTx/>
                <a:latin typeface="Minecraft" panose="02000603000000000000" charset="0"/>
                <a:ea typeface="Minecraft" panose="02000603000000000000" charset="0"/>
                <a:cs typeface="MS PGothic"/>
              </a:rPr>
              <a:t>Offensive cyber security enthusiast</a:t>
            </a:r>
            <a:endParaRPr kumimoji="0" lang="en-US" sz="2400" b="0" i="0" u="none" strike="noStrike" kern="1200" cap="none" spc="0" normalizeH="0" baseline="0" noProof="0">
              <a:ln>
                <a:noFill/>
              </a:ln>
              <a:solidFill>
                <a:srgbClr val="FFFF00"/>
              </a:solidFill>
              <a:effectLst/>
              <a:uLnTx/>
              <a:uFillTx/>
              <a:latin typeface="Minecraft" panose="02000603000000000000" charset="0"/>
              <a:ea typeface="Minecraft" panose="02000603000000000000" charset="0"/>
              <a:cs typeface="Trebuchet MS"/>
            </a:endParaRPr>
          </a:p>
          <a:p>
            <a:pPr marL="12700" marR="0" lvl="0" indent="0" algn="l" defTabSz="914400" rtl="0" eaLnBrk="1" fontAlgn="auto" latinLnBrk="0" hangingPunct="1">
              <a:lnSpc>
                <a:spcPct val="100000"/>
              </a:lnSpc>
              <a:spcBef>
                <a:spcPts val="300"/>
              </a:spcBef>
              <a:spcAft>
                <a:spcPts val="0"/>
              </a:spcAft>
              <a:buClrTx/>
              <a:buSzTx/>
              <a:buFontTx/>
              <a:buNone/>
              <a:tabLst>
                <a:tab pos="431165" algn="l"/>
              </a:tabLst>
              <a:defRPr/>
            </a:pPr>
            <a:r>
              <a:rPr kumimoji="0" lang="en-US" sz="2400" b="0" i="0" u="none" strike="noStrike" kern="1200" cap="none" spc="0" normalizeH="0" baseline="0" noProof="0">
                <a:ln>
                  <a:noFill/>
                </a:ln>
                <a:solidFill>
                  <a:srgbClr val="FFFF00"/>
                </a:solidFill>
                <a:effectLst/>
                <a:uLnTx/>
                <a:uFillTx/>
                <a:latin typeface="Minecraft" panose="02000603000000000000" charset="0"/>
                <a:ea typeface="Minecraft" panose="02000603000000000000" charset="0"/>
                <a:cs typeface="MS PGothic"/>
              </a:rPr>
              <a:t>★	</a:t>
            </a:r>
            <a:r>
              <a:rPr kumimoji="0" lang="en-US" sz="2400" b="0" i="0" u="none" strike="noStrike" kern="1200" cap="none" spc="-150" normalizeH="0" baseline="0" noProof="0">
                <a:ln>
                  <a:noFill/>
                </a:ln>
                <a:solidFill>
                  <a:srgbClr val="FFFF00"/>
                </a:solidFill>
                <a:effectLst/>
                <a:uLnTx/>
                <a:uFillTx/>
                <a:latin typeface="Minecraft" panose="02000603000000000000" charset="0"/>
                <a:ea typeface="Minecraft" panose="02000603000000000000" charset="0"/>
                <a:cs typeface="MS PGothic"/>
              </a:rPr>
              <a:t>Passionate about malicious software’s</a:t>
            </a:r>
            <a:endParaRPr kumimoji="0" lang="en-US" sz="2400" b="0" i="0" u="none" strike="noStrike" kern="1200" cap="none" spc="0" normalizeH="0" baseline="0" noProof="0">
              <a:ln>
                <a:noFill/>
              </a:ln>
              <a:solidFill>
                <a:srgbClr val="FFFF00"/>
              </a:solidFill>
              <a:effectLst/>
              <a:uLnTx/>
              <a:uFillTx/>
              <a:latin typeface="Minecraft" panose="02000603000000000000" charset="0"/>
              <a:ea typeface="Minecraft" panose="02000603000000000000" charset="0"/>
              <a:cs typeface="Trebuchet MS"/>
            </a:endParaRPr>
          </a:p>
          <a:p>
            <a:pPr marL="260350" marR="0" lvl="0" indent="0" algn="l" defTabSz="914400" rtl="0" eaLnBrk="1" fontAlgn="auto" latinLnBrk="0" hangingPunct="1">
              <a:lnSpc>
                <a:spcPct val="100000"/>
              </a:lnSpc>
              <a:spcBef>
                <a:spcPts val="1885"/>
              </a:spcBef>
              <a:spcAft>
                <a:spcPts val="0"/>
              </a:spcAft>
              <a:buClrTx/>
              <a:buSzTx/>
              <a:buFontTx/>
              <a:buNone/>
              <a:tabLst/>
              <a:defRPr/>
            </a:pPr>
            <a:r>
              <a:rPr kumimoji="0" lang="en-US" sz="2400" b="0" i="0" u="heavy" strike="noStrike" kern="1200" cap="none" spc="-65" normalizeH="0" baseline="0" noProof="0">
                <a:ln>
                  <a:noFill/>
                </a:ln>
                <a:solidFill>
                  <a:prstClr val="white"/>
                </a:solidFill>
                <a:effectLst/>
                <a:uLnTx/>
                <a:uFill>
                  <a:solidFill>
                    <a:srgbClr val="58595B"/>
                  </a:solidFill>
                </a:uFill>
                <a:latin typeface="Minecraft" panose="02000603000000000000" charset="0"/>
                <a:ea typeface="Minecraft" panose="02000603000000000000" charset="0"/>
                <a:cs typeface="Trebuchet MS"/>
              </a:rPr>
              <a:t>HOBBIES</a:t>
            </a:r>
            <a:r>
              <a:rPr kumimoji="0" lang="en-US" sz="2400" b="0" i="0" u="none" strike="noStrike" kern="1200" cap="none" spc="-65" normalizeH="0" baseline="0" noProof="0">
                <a:ln>
                  <a:noFill/>
                </a:ln>
                <a:solidFill>
                  <a:prstClr val="white"/>
                </a:solidFill>
                <a:effectLst/>
                <a:uLnTx/>
                <a:uFillTx/>
                <a:latin typeface="Minecraft" panose="02000603000000000000" charset="0"/>
                <a:ea typeface="Minecraft" panose="02000603000000000000" charset="0"/>
                <a:cs typeface="Trebuchet MS"/>
              </a:rPr>
              <a:t>:</a:t>
            </a:r>
            <a:endParaRPr kumimoji="0" lang="en-US" sz="2400" b="0" i="0" u="none" strike="noStrike" kern="1200" cap="none" spc="0" normalizeH="0" baseline="0" noProof="0">
              <a:ln>
                <a:noFill/>
              </a:ln>
              <a:solidFill>
                <a:prstClr val="white"/>
              </a:solidFill>
              <a:effectLst/>
              <a:uLnTx/>
              <a:uFillTx/>
              <a:latin typeface="Minecraft" panose="02000603000000000000" charset="0"/>
              <a:ea typeface="Minecraft" panose="02000603000000000000" charset="0"/>
              <a:cs typeface="Trebuchet MS"/>
            </a:endParaRPr>
          </a:p>
          <a:p>
            <a:pPr marL="41275" marR="0" lvl="0" indent="0" algn="l" defTabSz="914400" rtl="0" eaLnBrk="1" fontAlgn="auto" latinLnBrk="0" hangingPunct="1">
              <a:lnSpc>
                <a:spcPct val="100000"/>
              </a:lnSpc>
              <a:spcBef>
                <a:spcPts val="0"/>
              </a:spcBef>
              <a:spcAft>
                <a:spcPts val="0"/>
              </a:spcAft>
              <a:buClrTx/>
              <a:buSzTx/>
              <a:buFontTx/>
              <a:buNone/>
              <a:tabLst>
                <a:tab pos="431165" algn="l"/>
              </a:tabLst>
              <a:defRPr/>
            </a:pPr>
            <a:endParaRPr kumimoji="0" lang="en-US" sz="2400" b="0" i="0" u="none" strike="noStrike" kern="1200" cap="none" spc="0" normalizeH="0" baseline="0" noProof="0">
              <a:ln>
                <a:noFill/>
              </a:ln>
              <a:solidFill>
                <a:prstClr val="white"/>
              </a:solidFill>
              <a:effectLst/>
              <a:uLnTx/>
              <a:uFillTx/>
              <a:latin typeface="Minecraft" panose="02000603000000000000" charset="0"/>
              <a:ea typeface="Minecraft" panose="02000603000000000000" charset="0"/>
              <a:cs typeface="Trebuchet MS"/>
            </a:endParaRPr>
          </a:p>
          <a:p>
            <a:pPr marL="41275" marR="0" lvl="0" indent="0" algn="l" defTabSz="914400" rtl="0" eaLnBrk="1" fontAlgn="auto" latinLnBrk="0" hangingPunct="1">
              <a:lnSpc>
                <a:spcPct val="100000"/>
              </a:lnSpc>
              <a:spcBef>
                <a:spcPts val="240"/>
              </a:spcBef>
              <a:spcAft>
                <a:spcPts val="0"/>
              </a:spcAft>
              <a:buClrTx/>
              <a:buSzTx/>
              <a:buFontTx/>
              <a:buNone/>
              <a:tabLst>
                <a:tab pos="431165" algn="l"/>
              </a:tabLst>
              <a:defRPr/>
            </a:pPr>
            <a:r>
              <a:rPr kumimoji="0" lang="en-US" sz="2400" b="0" i="0" u="none" strike="noStrike" kern="1200" cap="none" spc="0" normalizeH="0" baseline="0" noProof="0">
                <a:ln>
                  <a:noFill/>
                </a:ln>
                <a:solidFill>
                  <a:srgbClr val="FFFF00"/>
                </a:solidFill>
                <a:effectLst/>
                <a:uLnTx/>
                <a:uFillTx/>
                <a:latin typeface="Minecraft" panose="02000603000000000000" charset="0"/>
                <a:ea typeface="Minecraft" panose="02000603000000000000" charset="0"/>
                <a:cs typeface="MS PGothic"/>
              </a:rPr>
              <a:t>★	Developing &amp; Breaking</a:t>
            </a:r>
          </a:p>
        </p:txBody>
      </p:sp>
    </p:spTree>
    <p:extLst>
      <p:ext uri="{BB962C8B-B14F-4D97-AF65-F5344CB8AC3E}">
        <p14:creationId xmlns:p14="http://schemas.microsoft.com/office/powerpoint/2010/main" val="105234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6099"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3325CD92-B8C2-4455-B4B0-3913C9B7275C}"/>
              </a:ext>
            </a:extLst>
          </p:cNvPr>
          <p:cNvSpPr txBox="1"/>
          <p:nvPr/>
        </p:nvSpPr>
        <p:spPr>
          <a:xfrm>
            <a:off x="1503167" y="1734448"/>
            <a:ext cx="14374309"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What’s next?</a:t>
            </a:r>
          </a:p>
        </p:txBody>
      </p:sp>
      <p:pic>
        <p:nvPicPr>
          <p:cNvPr id="7" name="Picture 6">
            <a:extLst>
              <a:ext uri="{FF2B5EF4-FFF2-40B4-BE49-F238E27FC236}">
                <a16:creationId xmlns:a16="http://schemas.microsoft.com/office/drawing/2014/main" id="{8C9E4A4A-3491-D6BB-F375-15F2F27B2639}"/>
              </a:ext>
            </a:extLst>
          </p:cNvPr>
          <p:cNvPicPr>
            <a:picLocks noChangeAspect="1"/>
          </p:cNvPicPr>
          <p:nvPr/>
        </p:nvPicPr>
        <p:blipFill>
          <a:blip r:embed="rId5"/>
          <a:stretch>
            <a:fillRect/>
          </a:stretch>
        </p:blipFill>
        <p:spPr>
          <a:xfrm>
            <a:off x="5260162" y="3120584"/>
            <a:ext cx="8092661" cy="4552122"/>
          </a:xfrm>
          <a:prstGeom prst="rect">
            <a:avLst/>
          </a:prstGeom>
        </p:spPr>
      </p:pic>
      <p:sp>
        <p:nvSpPr>
          <p:cNvPr id="8" name="Left Brace 7">
            <a:extLst>
              <a:ext uri="{FF2B5EF4-FFF2-40B4-BE49-F238E27FC236}">
                <a16:creationId xmlns:a16="http://schemas.microsoft.com/office/drawing/2014/main" id="{5AC47F0D-AAE6-12A4-E724-99B299E822B8}"/>
              </a:ext>
            </a:extLst>
          </p:cNvPr>
          <p:cNvSpPr/>
          <p:nvPr/>
        </p:nvSpPr>
        <p:spPr>
          <a:xfrm>
            <a:off x="4568273" y="3926583"/>
            <a:ext cx="318052" cy="10734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9" name="TextBox 8">
            <a:extLst>
              <a:ext uri="{FF2B5EF4-FFF2-40B4-BE49-F238E27FC236}">
                <a16:creationId xmlns:a16="http://schemas.microsoft.com/office/drawing/2014/main" id="{84767891-08B6-A592-034E-3CF73F31181D}"/>
              </a:ext>
            </a:extLst>
          </p:cNvPr>
          <p:cNvSpPr txBox="1"/>
          <p:nvPr/>
        </p:nvSpPr>
        <p:spPr>
          <a:xfrm>
            <a:off x="3087463" y="4076679"/>
            <a:ext cx="1336753" cy="923330"/>
          </a:xfrm>
          <a:prstGeom prst="rect">
            <a:avLst/>
          </a:prstGeom>
          <a:noFill/>
        </p:spPr>
        <p:txBody>
          <a:bodyPr wrap="square" rtlCol="0">
            <a:spAutoFit/>
          </a:bodyPr>
          <a:lstStyle/>
          <a:p>
            <a:r>
              <a:rPr lang="en-US" dirty="0">
                <a:solidFill>
                  <a:schemeClr val="bg1"/>
                </a:solidFill>
              </a:rPr>
              <a:t>Concepts we learned today </a:t>
            </a:r>
          </a:p>
        </p:txBody>
      </p:sp>
      <p:sp>
        <p:nvSpPr>
          <p:cNvPr id="10" name="Left Brace 9">
            <a:extLst>
              <a:ext uri="{FF2B5EF4-FFF2-40B4-BE49-F238E27FC236}">
                <a16:creationId xmlns:a16="http://schemas.microsoft.com/office/drawing/2014/main" id="{C00C5BAA-C2E0-FF27-DB42-5DCA6F8CF8DC}"/>
              </a:ext>
            </a:extLst>
          </p:cNvPr>
          <p:cNvSpPr/>
          <p:nvPr/>
        </p:nvSpPr>
        <p:spPr>
          <a:xfrm>
            <a:off x="4602509" y="5117107"/>
            <a:ext cx="234859" cy="23498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1" name="TextBox 10">
            <a:extLst>
              <a:ext uri="{FF2B5EF4-FFF2-40B4-BE49-F238E27FC236}">
                <a16:creationId xmlns:a16="http://schemas.microsoft.com/office/drawing/2014/main" id="{26202CAD-7F4F-6C4E-B846-4DBCF96FA8A4}"/>
              </a:ext>
            </a:extLst>
          </p:cNvPr>
          <p:cNvSpPr txBox="1"/>
          <p:nvPr/>
        </p:nvSpPr>
        <p:spPr>
          <a:xfrm>
            <a:off x="3121699" y="5893940"/>
            <a:ext cx="1336753" cy="646331"/>
          </a:xfrm>
          <a:prstGeom prst="rect">
            <a:avLst/>
          </a:prstGeom>
          <a:noFill/>
        </p:spPr>
        <p:txBody>
          <a:bodyPr wrap="square" rtlCol="0">
            <a:spAutoFit/>
          </a:bodyPr>
          <a:lstStyle/>
          <a:p>
            <a:r>
              <a:rPr lang="en-US" dirty="0">
                <a:solidFill>
                  <a:schemeClr val="bg1"/>
                </a:solidFill>
              </a:rPr>
              <a:t>Remaining concepts</a:t>
            </a:r>
          </a:p>
        </p:txBody>
      </p:sp>
    </p:spTree>
    <p:extLst>
      <p:ext uri="{BB962C8B-B14F-4D97-AF65-F5344CB8AC3E}">
        <p14:creationId xmlns:p14="http://schemas.microsoft.com/office/powerpoint/2010/main" val="2974687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6099"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3325CD92-B8C2-4455-B4B0-3913C9B7275C}"/>
              </a:ext>
            </a:extLst>
          </p:cNvPr>
          <p:cNvSpPr txBox="1"/>
          <p:nvPr/>
        </p:nvSpPr>
        <p:spPr>
          <a:xfrm>
            <a:off x="1552583" y="2269827"/>
            <a:ext cx="14374309"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What’s next?</a:t>
            </a:r>
          </a:p>
        </p:txBody>
      </p:sp>
      <p:pic>
        <p:nvPicPr>
          <p:cNvPr id="12" name="Picture 11">
            <a:extLst>
              <a:ext uri="{FF2B5EF4-FFF2-40B4-BE49-F238E27FC236}">
                <a16:creationId xmlns:a16="http://schemas.microsoft.com/office/drawing/2014/main" id="{DE31B0FF-A111-FAEF-C7C4-5D184EF96121}"/>
              </a:ext>
            </a:extLst>
          </p:cNvPr>
          <p:cNvPicPr>
            <a:picLocks noChangeAspect="1"/>
          </p:cNvPicPr>
          <p:nvPr/>
        </p:nvPicPr>
        <p:blipFill>
          <a:blip r:embed="rId5"/>
          <a:stretch>
            <a:fillRect/>
          </a:stretch>
        </p:blipFill>
        <p:spPr>
          <a:xfrm>
            <a:off x="13553921" y="3231217"/>
            <a:ext cx="1695450" cy="2126595"/>
          </a:xfrm>
          <a:prstGeom prst="rect">
            <a:avLst/>
          </a:prstGeom>
        </p:spPr>
      </p:pic>
      <p:pic>
        <p:nvPicPr>
          <p:cNvPr id="13" name="Picture 12">
            <a:extLst>
              <a:ext uri="{FF2B5EF4-FFF2-40B4-BE49-F238E27FC236}">
                <a16:creationId xmlns:a16="http://schemas.microsoft.com/office/drawing/2014/main" id="{9D226047-F97A-8646-1C03-FCFC4C12BAD2}"/>
              </a:ext>
            </a:extLst>
          </p:cNvPr>
          <p:cNvPicPr>
            <a:picLocks noChangeAspect="1"/>
          </p:cNvPicPr>
          <p:nvPr/>
        </p:nvPicPr>
        <p:blipFill>
          <a:blip r:embed="rId6"/>
          <a:stretch>
            <a:fillRect/>
          </a:stretch>
        </p:blipFill>
        <p:spPr>
          <a:xfrm>
            <a:off x="15249371" y="3231217"/>
            <a:ext cx="1604082" cy="2126595"/>
          </a:xfrm>
          <a:prstGeom prst="rect">
            <a:avLst/>
          </a:prstGeom>
        </p:spPr>
      </p:pic>
      <p:pic>
        <p:nvPicPr>
          <p:cNvPr id="14" name="Picture 13">
            <a:extLst>
              <a:ext uri="{FF2B5EF4-FFF2-40B4-BE49-F238E27FC236}">
                <a16:creationId xmlns:a16="http://schemas.microsoft.com/office/drawing/2014/main" id="{CA67AC75-04DC-269B-D3AF-3D1AB99848C8}"/>
              </a:ext>
            </a:extLst>
          </p:cNvPr>
          <p:cNvPicPr>
            <a:picLocks noChangeAspect="1"/>
          </p:cNvPicPr>
          <p:nvPr/>
        </p:nvPicPr>
        <p:blipFill>
          <a:blip r:embed="rId7"/>
          <a:stretch>
            <a:fillRect/>
          </a:stretch>
        </p:blipFill>
        <p:spPr>
          <a:xfrm>
            <a:off x="13543798" y="5350550"/>
            <a:ext cx="1715697" cy="2162492"/>
          </a:xfrm>
          <a:prstGeom prst="rect">
            <a:avLst/>
          </a:prstGeom>
        </p:spPr>
      </p:pic>
      <p:pic>
        <p:nvPicPr>
          <p:cNvPr id="15" name="Picture 14">
            <a:extLst>
              <a:ext uri="{FF2B5EF4-FFF2-40B4-BE49-F238E27FC236}">
                <a16:creationId xmlns:a16="http://schemas.microsoft.com/office/drawing/2014/main" id="{F0E9A205-BD48-96C7-2720-ED67EDCAA92A}"/>
              </a:ext>
            </a:extLst>
          </p:cNvPr>
          <p:cNvPicPr>
            <a:picLocks noChangeAspect="1"/>
          </p:cNvPicPr>
          <p:nvPr/>
        </p:nvPicPr>
        <p:blipFill>
          <a:blip r:embed="rId8"/>
          <a:stretch>
            <a:fillRect/>
          </a:stretch>
        </p:blipFill>
        <p:spPr>
          <a:xfrm>
            <a:off x="15229024" y="5319473"/>
            <a:ext cx="1624429" cy="2193569"/>
          </a:xfrm>
          <a:prstGeom prst="rect">
            <a:avLst/>
          </a:prstGeom>
        </p:spPr>
      </p:pic>
      <p:pic>
        <p:nvPicPr>
          <p:cNvPr id="16" name="Picture 15">
            <a:extLst>
              <a:ext uri="{FF2B5EF4-FFF2-40B4-BE49-F238E27FC236}">
                <a16:creationId xmlns:a16="http://schemas.microsoft.com/office/drawing/2014/main" id="{73F25AC1-E5CB-E40A-9886-912DDB00D03D}"/>
              </a:ext>
            </a:extLst>
          </p:cNvPr>
          <p:cNvPicPr>
            <a:picLocks noChangeAspect="1"/>
          </p:cNvPicPr>
          <p:nvPr/>
        </p:nvPicPr>
        <p:blipFill>
          <a:blip r:embed="rId9"/>
          <a:stretch>
            <a:fillRect/>
          </a:stretch>
        </p:blipFill>
        <p:spPr>
          <a:xfrm>
            <a:off x="16853453" y="3231217"/>
            <a:ext cx="1434547" cy="2119333"/>
          </a:xfrm>
          <a:prstGeom prst="rect">
            <a:avLst/>
          </a:prstGeom>
        </p:spPr>
      </p:pic>
      <p:pic>
        <p:nvPicPr>
          <p:cNvPr id="17" name="Picture 16">
            <a:extLst>
              <a:ext uri="{FF2B5EF4-FFF2-40B4-BE49-F238E27FC236}">
                <a16:creationId xmlns:a16="http://schemas.microsoft.com/office/drawing/2014/main" id="{EF02AC19-CDF2-B478-406F-7704CE07B19A}"/>
              </a:ext>
            </a:extLst>
          </p:cNvPr>
          <p:cNvPicPr>
            <a:picLocks noChangeAspect="1"/>
          </p:cNvPicPr>
          <p:nvPr/>
        </p:nvPicPr>
        <p:blipFill>
          <a:blip r:embed="rId10"/>
          <a:stretch>
            <a:fillRect/>
          </a:stretch>
        </p:blipFill>
        <p:spPr>
          <a:xfrm>
            <a:off x="16853454" y="5307693"/>
            <a:ext cx="1427352" cy="2205350"/>
          </a:xfrm>
          <a:prstGeom prst="rect">
            <a:avLst/>
          </a:prstGeom>
        </p:spPr>
      </p:pic>
      <p:pic>
        <p:nvPicPr>
          <p:cNvPr id="19" name="Picture 18">
            <a:extLst>
              <a:ext uri="{FF2B5EF4-FFF2-40B4-BE49-F238E27FC236}">
                <a16:creationId xmlns:a16="http://schemas.microsoft.com/office/drawing/2014/main" id="{396A1C6A-563A-2534-0F7C-AEE68F9AD15E}"/>
              </a:ext>
            </a:extLst>
          </p:cNvPr>
          <p:cNvPicPr>
            <a:picLocks noChangeAspect="1"/>
          </p:cNvPicPr>
          <p:nvPr/>
        </p:nvPicPr>
        <p:blipFill>
          <a:blip r:embed="rId11"/>
          <a:stretch>
            <a:fillRect/>
          </a:stretch>
        </p:blipFill>
        <p:spPr>
          <a:xfrm>
            <a:off x="1552583" y="5334439"/>
            <a:ext cx="5197031" cy="1709246"/>
          </a:xfrm>
          <a:prstGeom prst="rect">
            <a:avLst/>
          </a:prstGeom>
        </p:spPr>
      </p:pic>
      <p:pic>
        <p:nvPicPr>
          <p:cNvPr id="21" name="Picture 20">
            <a:extLst>
              <a:ext uri="{FF2B5EF4-FFF2-40B4-BE49-F238E27FC236}">
                <a16:creationId xmlns:a16="http://schemas.microsoft.com/office/drawing/2014/main" id="{327649E2-81E6-2EBE-1635-0F0658D8D7E3}"/>
              </a:ext>
            </a:extLst>
          </p:cNvPr>
          <p:cNvPicPr>
            <a:picLocks noChangeAspect="1"/>
          </p:cNvPicPr>
          <p:nvPr/>
        </p:nvPicPr>
        <p:blipFill rotWithShape="1">
          <a:blip r:embed="rId12"/>
          <a:srcRect r="16686"/>
          <a:stretch/>
        </p:blipFill>
        <p:spPr>
          <a:xfrm>
            <a:off x="1503167" y="6878637"/>
            <a:ext cx="5246447" cy="1568919"/>
          </a:xfrm>
          <a:prstGeom prst="rect">
            <a:avLst/>
          </a:prstGeom>
        </p:spPr>
      </p:pic>
      <p:pic>
        <p:nvPicPr>
          <p:cNvPr id="23" name="Picture 22">
            <a:extLst>
              <a:ext uri="{FF2B5EF4-FFF2-40B4-BE49-F238E27FC236}">
                <a16:creationId xmlns:a16="http://schemas.microsoft.com/office/drawing/2014/main" id="{CEDDA2F8-E7D3-72EF-01D4-D1281AFF60BB}"/>
              </a:ext>
            </a:extLst>
          </p:cNvPr>
          <p:cNvPicPr>
            <a:picLocks noChangeAspect="1"/>
          </p:cNvPicPr>
          <p:nvPr/>
        </p:nvPicPr>
        <p:blipFill rotWithShape="1">
          <a:blip r:embed="rId13"/>
          <a:srcRect r="22381"/>
          <a:stretch/>
        </p:blipFill>
        <p:spPr>
          <a:xfrm>
            <a:off x="1503167" y="3695145"/>
            <a:ext cx="5246447" cy="1761288"/>
          </a:xfrm>
          <a:prstGeom prst="rect">
            <a:avLst/>
          </a:prstGeom>
        </p:spPr>
      </p:pic>
      <p:pic>
        <p:nvPicPr>
          <p:cNvPr id="25" name="Picture 24">
            <a:extLst>
              <a:ext uri="{FF2B5EF4-FFF2-40B4-BE49-F238E27FC236}">
                <a16:creationId xmlns:a16="http://schemas.microsoft.com/office/drawing/2014/main" id="{B753ADD7-AF91-A838-BC3F-2CAF4B1965B8}"/>
              </a:ext>
            </a:extLst>
          </p:cNvPr>
          <p:cNvPicPr>
            <a:picLocks noChangeAspect="1"/>
          </p:cNvPicPr>
          <p:nvPr/>
        </p:nvPicPr>
        <p:blipFill rotWithShape="1">
          <a:blip r:embed="rId14"/>
          <a:srcRect l="-2751" t="3121" r="20222" b="-3121"/>
          <a:stretch/>
        </p:blipFill>
        <p:spPr>
          <a:xfrm>
            <a:off x="6545484" y="6928905"/>
            <a:ext cx="5197032" cy="1576160"/>
          </a:xfrm>
          <a:prstGeom prst="rect">
            <a:avLst/>
          </a:prstGeom>
        </p:spPr>
      </p:pic>
      <p:pic>
        <p:nvPicPr>
          <p:cNvPr id="13318" name="Picture 6" descr="What is GitHub?">
            <a:extLst>
              <a:ext uri="{FF2B5EF4-FFF2-40B4-BE49-F238E27FC236}">
                <a16:creationId xmlns:a16="http://schemas.microsoft.com/office/drawing/2014/main" id="{D9A1B602-23EF-40FC-4F81-7E899D34B4B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99030" y="5136257"/>
            <a:ext cx="1777275" cy="103822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TryHackMe | Login">
            <a:extLst>
              <a:ext uri="{FF2B5EF4-FFF2-40B4-BE49-F238E27FC236}">
                <a16:creationId xmlns:a16="http://schemas.microsoft.com/office/drawing/2014/main" id="{866A65A7-3BEA-A0A1-916E-054554722BB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533901" y="5376696"/>
            <a:ext cx="2199379" cy="1230478"/>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descr="PortSwigger">
            <a:extLst>
              <a:ext uri="{FF2B5EF4-FFF2-40B4-BE49-F238E27FC236}">
                <a16:creationId xmlns:a16="http://schemas.microsoft.com/office/drawing/2014/main" id="{1F51B0B8-F279-720B-8F62-24C581D94F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56626" y="3641903"/>
            <a:ext cx="4211139" cy="221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529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676400" y="809216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flipV="1">
            <a:off x="-751896" y="-4610100"/>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endParaRPr lang="en-US"/>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6099"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3325CD92-B8C2-4455-B4B0-3913C9B7275C}"/>
              </a:ext>
            </a:extLst>
          </p:cNvPr>
          <p:cNvSpPr txBox="1"/>
          <p:nvPr/>
        </p:nvSpPr>
        <p:spPr>
          <a:xfrm>
            <a:off x="1956845" y="2522016"/>
            <a:ext cx="14374309" cy="830997"/>
          </a:xfrm>
          <a:prstGeom prst="rect">
            <a:avLst/>
          </a:prstGeom>
          <a:noFill/>
        </p:spPr>
        <p:txBody>
          <a:bodyPr wrap="square" rtlCol="0">
            <a:spAutoFit/>
          </a:bodyPr>
          <a:lstStyle/>
          <a:p>
            <a:pPr algn="ctr"/>
            <a:r>
              <a:rPr lang="en-US" sz="4800" b="1" dirty="0">
                <a:solidFill>
                  <a:srgbClr val="C00000"/>
                </a:solidFill>
                <a:latin typeface="Minecraft" panose="02000603000000000000" pitchFamily="50" charset="0"/>
                <a:ea typeface="Minecraft" panose="02000603000000000000" pitchFamily="50" charset="0"/>
              </a:rPr>
              <a:t>Get in touch </a:t>
            </a:r>
            <a:r>
              <a:rPr lang="en-US" sz="4800" b="1" dirty="0">
                <a:solidFill>
                  <a:srgbClr val="C00000"/>
                </a:solidFill>
                <a:latin typeface="Minecraft" panose="02000603000000000000" pitchFamily="50" charset="0"/>
                <a:ea typeface="Minecraft" panose="02000603000000000000" pitchFamily="50" charset="0"/>
                <a:sym typeface="Wingdings" panose="05000000000000000000" pitchFamily="2" charset="2"/>
              </a:rPr>
              <a:t></a:t>
            </a:r>
            <a:endParaRPr lang="en-US" sz="4800" b="1" dirty="0">
              <a:solidFill>
                <a:srgbClr val="C00000"/>
              </a:solidFill>
              <a:latin typeface="Minecraft" panose="02000603000000000000" pitchFamily="50" charset="0"/>
              <a:ea typeface="Minecraft" panose="02000603000000000000" pitchFamily="50" charset="0"/>
            </a:endParaRPr>
          </a:p>
        </p:txBody>
      </p:sp>
      <p:pic>
        <p:nvPicPr>
          <p:cNvPr id="12292" name="Picture 4" descr="Github logo - Social media &amp; Logos Icons">
            <a:extLst>
              <a:ext uri="{FF2B5EF4-FFF2-40B4-BE49-F238E27FC236}">
                <a16:creationId xmlns:a16="http://schemas.microsoft.com/office/drawing/2014/main" id="{916FDE73-BFFE-211A-1E1A-CDD7AF5F3B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4613" y="6658800"/>
            <a:ext cx="830997" cy="83099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9B98F200-E742-5C53-6C7A-F841BAA3F8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4613" y="5506520"/>
            <a:ext cx="830997" cy="830997"/>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FD345402-F03A-7C56-5709-0AED8D82E2A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91777" y="4197589"/>
            <a:ext cx="1016667" cy="101666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BF7B96B-DF5F-C4D4-73D7-A15FC6C90BBB}"/>
              </a:ext>
            </a:extLst>
          </p:cNvPr>
          <p:cNvSpPr txBox="1"/>
          <p:nvPr/>
        </p:nvSpPr>
        <p:spPr>
          <a:xfrm>
            <a:off x="7562789" y="4429929"/>
            <a:ext cx="6710423" cy="584775"/>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https://blog.smadi0x86.me</a:t>
            </a:r>
          </a:p>
        </p:txBody>
      </p:sp>
      <p:sp>
        <p:nvSpPr>
          <p:cNvPr id="15" name="TextBox 14">
            <a:extLst>
              <a:ext uri="{FF2B5EF4-FFF2-40B4-BE49-F238E27FC236}">
                <a16:creationId xmlns:a16="http://schemas.microsoft.com/office/drawing/2014/main" id="{51138017-B945-E012-2989-D4A589EEED79}"/>
              </a:ext>
            </a:extLst>
          </p:cNvPr>
          <p:cNvSpPr txBox="1"/>
          <p:nvPr/>
        </p:nvSpPr>
        <p:spPr>
          <a:xfrm>
            <a:off x="7562789" y="5676273"/>
            <a:ext cx="6710423" cy="584775"/>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@Saud Smadi</a:t>
            </a:r>
          </a:p>
        </p:txBody>
      </p:sp>
      <p:sp>
        <p:nvSpPr>
          <p:cNvPr id="16" name="TextBox 15">
            <a:extLst>
              <a:ext uri="{FF2B5EF4-FFF2-40B4-BE49-F238E27FC236}">
                <a16:creationId xmlns:a16="http://schemas.microsoft.com/office/drawing/2014/main" id="{B7981240-820A-0C1F-1886-769333DB07EA}"/>
              </a:ext>
            </a:extLst>
          </p:cNvPr>
          <p:cNvSpPr txBox="1"/>
          <p:nvPr/>
        </p:nvSpPr>
        <p:spPr>
          <a:xfrm>
            <a:off x="7562789" y="6863418"/>
            <a:ext cx="6710423" cy="584775"/>
          </a:xfrm>
          <a:prstGeom prst="rect">
            <a:avLst/>
          </a:prstGeom>
          <a:noFill/>
        </p:spPr>
        <p:txBody>
          <a:bodyPr wrap="square" rtlCol="0">
            <a:spAutoFit/>
          </a:bodyPr>
          <a:lstStyle/>
          <a:p>
            <a:r>
              <a:rPr lang="en-US" sz="3200" dirty="0">
                <a:solidFill>
                  <a:schemeClr val="bg1"/>
                </a:solidFill>
                <a:latin typeface="Lucida Console" panose="020B0609040504020204" pitchFamily="49" charset="0"/>
              </a:rPr>
              <a:t>@smadi0x86</a:t>
            </a:r>
          </a:p>
        </p:txBody>
      </p:sp>
    </p:spTree>
    <p:extLst>
      <p:ext uri="{BB962C8B-B14F-4D97-AF65-F5344CB8AC3E}">
        <p14:creationId xmlns:p14="http://schemas.microsoft.com/office/powerpoint/2010/main" val="392130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E"/>
          </a:p>
        </p:txBody>
      </p:sp>
      <p:grpSp>
        <p:nvGrpSpPr>
          <p:cNvPr id="3" name="Group 3"/>
          <p:cNvGrpSpPr>
            <a:grpSpLocks noChangeAspect="1"/>
          </p:cNvGrpSpPr>
          <p:nvPr/>
        </p:nvGrpSpPr>
        <p:grpSpPr>
          <a:xfrm>
            <a:off x="4320369" y="4603494"/>
            <a:ext cx="9071077" cy="1080011"/>
            <a:chOff x="0" y="0"/>
            <a:chExt cx="12094769" cy="1440015"/>
          </a:xfrm>
        </p:grpSpPr>
        <p:sp>
          <p:nvSpPr>
            <p:cNvPr id="4" name="Freeform 4"/>
            <p:cNvSpPr/>
            <p:nvPr/>
          </p:nvSpPr>
          <p:spPr>
            <a:xfrm>
              <a:off x="0" y="0"/>
              <a:ext cx="12094718" cy="1440053"/>
            </a:xfrm>
            <a:custGeom>
              <a:avLst/>
              <a:gdLst/>
              <a:ahLst/>
              <a:cxnLst/>
              <a:rect l="l" t="t" r="r" b="b"/>
              <a:pathLst>
                <a:path w="12094718" h="1440053">
                  <a:moveTo>
                    <a:pt x="3578860" y="297815"/>
                  </a:moveTo>
                  <a:lnTo>
                    <a:pt x="3578860" y="440563"/>
                  </a:lnTo>
                  <a:lnTo>
                    <a:pt x="3721608" y="440563"/>
                  </a:lnTo>
                  <a:lnTo>
                    <a:pt x="3721608" y="726059"/>
                  </a:lnTo>
                  <a:lnTo>
                    <a:pt x="3293364" y="726059"/>
                  </a:lnTo>
                  <a:lnTo>
                    <a:pt x="3293364" y="440563"/>
                  </a:lnTo>
                  <a:lnTo>
                    <a:pt x="3436112" y="440563"/>
                  </a:lnTo>
                  <a:lnTo>
                    <a:pt x="3436112" y="297815"/>
                  </a:lnTo>
                  <a:close/>
                  <a:moveTo>
                    <a:pt x="10193274" y="285623"/>
                  </a:moveTo>
                  <a:lnTo>
                    <a:pt x="10193274" y="1142238"/>
                  </a:lnTo>
                  <a:lnTo>
                    <a:pt x="9765030" y="1142238"/>
                  </a:lnTo>
                  <a:lnTo>
                    <a:pt x="9765030" y="285623"/>
                  </a:lnTo>
                  <a:close/>
                  <a:moveTo>
                    <a:pt x="1391920" y="0"/>
                  </a:moveTo>
                  <a:lnTo>
                    <a:pt x="1391920" y="1427861"/>
                  </a:lnTo>
                  <a:lnTo>
                    <a:pt x="1677416" y="1427861"/>
                  </a:lnTo>
                  <a:lnTo>
                    <a:pt x="1820164" y="1427861"/>
                  </a:lnTo>
                  <a:lnTo>
                    <a:pt x="1820164" y="856742"/>
                  </a:lnTo>
                  <a:lnTo>
                    <a:pt x="2248535" y="856742"/>
                  </a:lnTo>
                  <a:lnTo>
                    <a:pt x="2248535" y="1427861"/>
                  </a:lnTo>
                  <a:lnTo>
                    <a:pt x="2676906" y="1427861"/>
                  </a:lnTo>
                  <a:lnTo>
                    <a:pt x="2676779" y="0"/>
                  </a:lnTo>
                  <a:lnTo>
                    <a:pt x="2248535" y="0"/>
                  </a:lnTo>
                  <a:lnTo>
                    <a:pt x="2248535" y="571119"/>
                  </a:lnTo>
                  <a:lnTo>
                    <a:pt x="1820164" y="571119"/>
                  </a:lnTo>
                  <a:lnTo>
                    <a:pt x="1820164" y="0"/>
                  </a:lnTo>
                  <a:close/>
                  <a:moveTo>
                    <a:pt x="4340225" y="0"/>
                  </a:moveTo>
                  <a:lnTo>
                    <a:pt x="4340225" y="1427861"/>
                  </a:lnTo>
                  <a:lnTo>
                    <a:pt x="4768596" y="1427861"/>
                  </a:lnTo>
                  <a:lnTo>
                    <a:pt x="4768596" y="713867"/>
                  </a:lnTo>
                  <a:lnTo>
                    <a:pt x="4911344" y="713867"/>
                  </a:lnTo>
                  <a:lnTo>
                    <a:pt x="4911344" y="856742"/>
                  </a:lnTo>
                  <a:lnTo>
                    <a:pt x="5054092" y="856742"/>
                  </a:lnTo>
                  <a:lnTo>
                    <a:pt x="5054092" y="999490"/>
                  </a:lnTo>
                  <a:lnTo>
                    <a:pt x="5196840" y="999490"/>
                  </a:lnTo>
                  <a:lnTo>
                    <a:pt x="5196840" y="1427861"/>
                  </a:lnTo>
                  <a:lnTo>
                    <a:pt x="5625211" y="1427861"/>
                  </a:lnTo>
                  <a:lnTo>
                    <a:pt x="5625211" y="0"/>
                  </a:lnTo>
                  <a:lnTo>
                    <a:pt x="5196840" y="0"/>
                  </a:lnTo>
                  <a:lnTo>
                    <a:pt x="5196840" y="428371"/>
                  </a:lnTo>
                  <a:lnTo>
                    <a:pt x="5054092" y="428371"/>
                  </a:lnTo>
                  <a:lnTo>
                    <a:pt x="5054092" y="285623"/>
                  </a:lnTo>
                  <a:lnTo>
                    <a:pt x="4911217" y="285623"/>
                  </a:lnTo>
                  <a:lnTo>
                    <a:pt x="4911217" y="142748"/>
                  </a:lnTo>
                  <a:lnTo>
                    <a:pt x="4768469" y="142748"/>
                  </a:lnTo>
                  <a:lnTo>
                    <a:pt x="4768469" y="0"/>
                  </a:lnTo>
                  <a:close/>
                  <a:moveTo>
                    <a:pt x="9479407" y="0"/>
                  </a:moveTo>
                  <a:lnTo>
                    <a:pt x="9479407" y="142748"/>
                  </a:lnTo>
                  <a:lnTo>
                    <a:pt x="9336659" y="142748"/>
                  </a:lnTo>
                  <a:lnTo>
                    <a:pt x="9336659" y="1284986"/>
                  </a:lnTo>
                  <a:lnTo>
                    <a:pt x="9479407" y="1284986"/>
                  </a:lnTo>
                  <a:lnTo>
                    <a:pt x="9479407" y="1427734"/>
                  </a:lnTo>
                  <a:lnTo>
                    <a:pt x="10478770" y="1427734"/>
                  </a:lnTo>
                  <a:lnTo>
                    <a:pt x="10478770" y="1284986"/>
                  </a:lnTo>
                  <a:lnTo>
                    <a:pt x="10621518" y="1284986"/>
                  </a:lnTo>
                  <a:lnTo>
                    <a:pt x="10621518" y="142748"/>
                  </a:lnTo>
                  <a:lnTo>
                    <a:pt x="10478897" y="142748"/>
                  </a:lnTo>
                  <a:lnTo>
                    <a:pt x="10478897" y="0"/>
                  </a:lnTo>
                  <a:close/>
                  <a:moveTo>
                    <a:pt x="5825490" y="4191"/>
                  </a:moveTo>
                  <a:lnTo>
                    <a:pt x="5825490" y="1431925"/>
                  </a:lnTo>
                  <a:lnTo>
                    <a:pt x="6253861" y="1431925"/>
                  </a:lnTo>
                  <a:lnTo>
                    <a:pt x="6253861" y="1003681"/>
                  </a:lnTo>
                  <a:lnTo>
                    <a:pt x="6396609" y="1003681"/>
                  </a:lnTo>
                  <a:lnTo>
                    <a:pt x="6396609" y="1146429"/>
                  </a:lnTo>
                  <a:lnTo>
                    <a:pt x="6539357" y="1146429"/>
                  </a:lnTo>
                  <a:lnTo>
                    <a:pt x="6539357" y="1289177"/>
                  </a:lnTo>
                  <a:lnTo>
                    <a:pt x="6682105" y="1289177"/>
                  </a:lnTo>
                  <a:lnTo>
                    <a:pt x="6682105" y="1431925"/>
                  </a:lnTo>
                  <a:lnTo>
                    <a:pt x="7110476" y="1431925"/>
                  </a:lnTo>
                  <a:lnTo>
                    <a:pt x="7110476" y="1289177"/>
                  </a:lnTo>
                  <a:lnTo>
                    <a:pt x="6967728" y="1289177"/>
                  </a:lnTo>
                  <a:lnTo>
                    <a:pt x="6967728" y="1146429"/>
                  </a:lnTo>
                  <a:lnTo>
                    <a:pt x="6824980" y="1146429"/>
                  </a:lnTo>
                  <a:lnTo>
                    <a:pt x="6824980" y="1003681"/>
                  </a:lnTo>
                  <a:lnTo>
                    <a:pt x="6682105" y="1003681"/>
                  </a:lnTo>
                  <a:lnTo>
                    <a:pt x="6682105" y="860806"/>
                  </a:lnTo>
                  <a:lnTo>
                    <a:pt x="6539357" y="860806"/>
                  </a:lnTo>
                  <a:lnTo>
                    <a:pt x="6539357" y="575310"/>
                  </a:lnTo>
                  <a:lnTo>
                    <a:pt x="6682105" y="575310"/>
                  </a:lnTo>
                  <a:lnTo>
                    <a:pt x="6682105" y="432562"/>
                  </a:lnTo>
                  <a:lnTo>
                    <a:pt x="6824980" y="432562"/>
                  </a:lnTo>
                  <a:lnTo>
                    <a:pt x="6824980" y="289687"/>
                  </a:lnTo>
                  <a:lnTo>
                    <a:pt x="6967728" y="289687"/>
                  </a:lnTo>
                  <a:lnTo>
                    <a:pt x="6967728" y="146939"/>
                  </a:lnTo>
                  <a:lnTo>
                    <a:pt x="7110476" y="146939"/>
                  </a:lnTo>
                  <a:lnTo>
                    <a:pt x="7110476" y="4191"/>
                  </a:lnTo>
                  <a:lnTo>
                    <a:pt x="6682105" y="4191"/>
                  </a:lnTo>
                  <a:lnTo>
                    <a:pt x="6682105" y="146939"/>
                  </a:lnTo>
                  <a:lnTo>
                    <a:pt x="6539357" y="146939"/>
                  </a:lnTo>
                  <a:lnTo>
                    <a:pt x="6539357" y="289687"/>
                  </a:lnTo>
                  <a:lnTo>
                    <a:pt x="6396609" y="289687"/>
                  </a:lnTo>
                  <a:lnTo>
                    <a:pt x="6396609" y="432562"/>
                  </a:lnTo>
                  <a:lnTo>
                    <a:pt x="6253861" y="432562"/>
                  </a:lnTo>
                  <a:lnTo>
                    <a:pt x="6253861" y="4191"/>
                  </a:lnTo>
                  <a:close/>
                  <a:moveTo>
                    <a:pt x="0" y="10795"/>
                  </a:moveTo>
                  <a:lnTo>
                    <a:pt x="0" y="296418"/>
                  </a:lnTo>
                  <a:lnTo>
                    <a:pt x="428244" y="296418"/>
                  </a:lnTo>
                  <a:lnTo>
                    <a:pt x="428244" y="1438656"/>
                  </a:lnTo>
                  <a:lnTo>
                    <a:pt x="856615" y="1438656"/>
                  </a:lnTo>
                  <a:lnTo>
                    <a:pt x="856615" y="296418"/>
                  </a:lnTo>
                  <a:lnTo>
                    <a:pt x="1284986" y="296418"/>
                  </a:lnTo>
                  <a:lnTo>
                    <a:pt x="1284986" y="10795"/>
                  </a:lnTo>
                  <a:close/>
                  <a:moveTo>
                    <a:pt x="7912354" y="10795"/>
                  </a:moveTo>
                  <a:lnTo>
                    <a:pt x="7912354" y="724662"/>
                  </a:lnTo>
                  <a:lnTo>
                    <a:pt x="8055102" y="724662"/>
                  </a:lnTo>
                  <a:lnTo>
                    <a:pt x="8055102" y="867537"/>
                  </a:lnTo>
                  <a:lnTo>
                    <a:pt x="8197850" y="867537"/>
                  </a:lnTo>
                  <a:lnTo>
                    <a:pt x="8197850" y="1010285"/>
                  </a:lnTo>
                  <a:lnTo>
                    <a:pt x="8340598" y="1010285"/>
                  </a:lnTo>
                  <a:lnTo>
                    <a:pt x="8340598" y="1438656"/>
                  </a:lnTo>
                  <a:lnTo>
                    <a:pt x="8768969" y="1438656"/>
                  </a:lnTo>
                  <a:lnTo>
                    <a:pt x="8768969" y="1010285"/>
                  </a:lnTo>
                  <a:lnTo>
                    <a:pt x="8911717" y="1010285"/>
                  </a:lnTo>
                  <a:lnTo>
                    <a:pt x="8911717" y="867537"/>
                  </a:lnTo>
                  <a:lnTo>
                    <a:pt x="9054464" y="867537"/>
                  </a:lnTo>
                  <a:lnTo>
                    <a:pt x="9054464" y="724662"/>
                  </a:lnTo>
                  <a:lnTo>
                    <a:pt x="9197212" y="724662"/>
                  </a:lnTo>
                  <a:lnTo>
                    <a:pt x="9197212" y="10795"/>
                  </a:lnTo>
                  <a:lnTo>
                    <a:pt x="8768969" y="10795"/>
                  </a:lnTo>
                  <a:lnTo>
                    <a:pt x="8768969" y="724662"/>
                  </a:lnTo>
                  <a:lnTo>
                    <a:pt x="8340598" y="724662"/>
                  </a:lnTo>
                  <a:lnTo>
                    <a:pt x="8340598" y="10795"/>
                  </a:lnTo>
                  <a:close/>
                  <a:moveTo>
                    <a:pt x="10809860" y="10795"/>
                  </a:moveTo>
                  <a:lnTo>
                    <a:pt x="10809860" y="1295781"/>
                  </a:lnTo>
                  <a:lnTo>
                    <a:pt x="10952607" y="1295781"/>
                  </a:lnTo>
                  <a:lnTo>
                    <a:pt x="10952607" y="1438529"/>
                  </a:lnTo>
                  <a:lnTo>
                    <a:pt x="11951970" y="1438529"/>
                  </a:lnTo>
                  <a:lnTo>
                    <a:pt x="11951970" y="1295781"/>
                  </a:lnTo>
                  <a:lnTo>
                    <a:pt x="12094718" y="1295781"/>
                  </a:lnTo>
                  <a:lnTo>
                    <a:pt x="12094718" y="10795"/>
                  </a:lnTo>
                  <a:lnTo>
                    <a:pt x="11666474" y="10795"/>
                  </a:lnTo>
                  <a:lnTo>
                    <a:pt x="11666474" y="1153033"/>
                  </a:lnTo>
                  <a:lnTo>
                    <a:pt x="11238103" y="1153033"/>
                  </a:lnTo>
                  <a:lnTo>
                    <a:pt x="11238103" y="10795"/>
                  </a:lnTo>
                  <a:close/>
                  <a:moveTo>
                    <a:pt x="3150616" y="12192"/>
                  </a:moveTo>
                  <a:lnTo>
                    <a:pt x="3150616" y="154940"/>
                  </a:lnTo>
                  <a:lnTo>
                    <a:pt x="3007741" y="154940"/>
                  </a:lnTo>
                  <a:lnTo>
                    <a:pt x="3007741" y="297815"/>
                  </a:lnTo>
                  <a:lnTo>
                    <a:pt x="2864993" y="297815"/>
                  </a:lnTo>
                  <a:lnTo>
                    <a:pt x="2864993" y="1440053"/>
                  </a:lnTo>
                  <a:lnTo>
                    <a:pt x="3293364" y="1440053"/>
                  </a:lnTo>
                  <a:lnTo>
                    <a:pt x="3293364" y="1011682"/>
                  </a:lnTo>
                  <a:lnTo>
                    <a:pt x="3721735" y="1011682"/>
                  </a:lnTo>
                  <a:lnTo>
                    <a:pt x="3721735" y="1440053"/>
                  </a:lnTo>
                  <a:lnTo>
                    <a:pt x="4150106" y="1440053"/>
                  </a:lnTo>
                  <a:lnTo>
                    <a:pt x="4150106" y="297815"/>
                  </a:lnTo>
                  <a:lnTo>
                    <a:pt x="4007231" y="297815"/>
                  </a:lnTo>
                  <a:lnTo>
                    <a:pt x="4007231" y="154940"/>
                  </a:lnTo>
                  <a:lnTo>
                    <a:pt x="3864483" y="154940"/>
                  </a:lnTo>
                  <a:lnTo>
                    <a:pt x="3864483" y="12192"/>
                  </a:lnTo>
                  <a:close/>
                </a:path>
              </a:pathLst>
            </a:custGeom>
            <a:blipFill>
              <a:blip r:embed="rId3"/>
              <a:stretch>
                <a:fillRect l="-47814" t="-430893" r="-53793" b="-421571"/>
              </a:stretch>
            </a:blipFill>
          </p:spPr>
          <p:txBody>
            <a:bodyPr/>
            <a:lstStyle/>
            <a:p>
              <a:endParaRPr lang="en-AE"/>
            </a:p>
          </p:txBody>
        </p:sp>
      </p:grpSp>
      <p:grpSp>
        <p:nvGrpSpPr>
          <p:cNvPr id="5" name="Group 5"/>
          <p:cNvGrpSpPr>
            <a:grpSpLocks noChangeAspect="1"/>
          </p:cNvGrpSpPr>
          <p:nvPr/>
        </p:nvGrpSpPr>
        <p:grpSpPr>
          <a:xfrm>
            <a:off x="8754399" y="6525739"/>
            <a:ext cx="1439332" cy="332832"/>
            <a:chOff x="0" y="0"/>
            <a:chExt cx="1919110" cy="443776"/>
          </a:xfrm>
        </p:grpSpPr>
        <p:sp>
          <p:nvSpPr>
            <p:cNvPr id="6" name="Freeform 6"/>
            <p:cNvSpPr/>
            <p:nvPr/>
          </p:nvSpPr>
          <p:spPr>
            <a:xfrm>
              <a:off x="0" y="0"/>
              <a:ext cx="1919097" cy="443738"/>
            </a:xfrm>
            <a:custGeom>
              <a:avLst/>
              <a:gdLst/>
              <a:ahLst/>
              <a:cxnLst/>
              <a:rect l="l" t="t" r="r" b="b"/>
              <a:pathLst>
                <a:path w="1919097" h="443738">
                  <a:moveTo>
                    <a:pt x="1016889" y="88138"/>
                  </a:moveTo>
                  <a:lnTo>
                    <a:pt x="1016889" y="176276"/>
                  </a:lnTo>
                  <a:lnTo>
                    <a:pt x="884682" y="176276"/>
                  </a:lnTo>
                  <a:lnTo>
                    <a:pt x="884682" y="88138"/>
                  </a:lnTo>
                  <a:close/>
                  <a:moveTo>
                    <a:pt x="1787017" y="90551"/>
                  </a:moveTo>
                  <a:lnTo>
                    <a:pt x="1787017" y="178689"/>
                  </a:lnTo>
                  <a:lnTo>
                    <a:pt x="1654937" y="178689"/>
                  </a:lnTo>
                  <a:lnTo>
                    <a:pt x="1654937" y="90551"/>
                  </a:lnTo>
                  <a:close/>
                  <a:moveTo>
                    <a:pt x="1142365" y="176149"/>
                  </a:moveTo>
                  <a:lnTo>
                    <a:pt x="1142365" y="264287"/>
                  </a:lnTo>
                  <a:lnTo>
                    <a:pt x="1104900" y="264287"/>
                  </a:lnTo>
                  <a:lnTo>
                    <a:pt x="1104900" y="176149"/>
                  </a:lnTo>
                  <a:close/>
                  <a:moveTo>
                    <a:pt x="1016762" y="264287"/>
                  </a:moveTo>
                  <a:lnTo>
                    <a:pt x="1016762" y="352425"/>
                  </a:lnTo>
                  <a:lnTo>
                    <a:pt x="884682" y="352425"/>
                  </a:lnTo>
                  <a:lnTo>
                    <a:pt x="884682" y="264287"/>
                  </a:lnTo>
                  <a:close/>
                  <a:moveTo>
                    <a:pt x="1522857" y="88138"/>
                  </a:moveTo>
                  <a:lnTo>
                    <a:pt x="1522857" y="352298"/>
                  </a:lnTo>
                  <a:lnTo>
                    <a:pt x="1274572" y="352298"/>
                  </a:lnTo>
                  <a:lnTo>
                    <a:pt x="1274572" y="264287"/>
                  </a:lnTo>
                  <a:lnTo>
                    <a:pt x="1494790" y="264287"/>
                  </a:lnTo>
                  <a:lnTo>
                    <a:pt x="1494790" y="176149"/>
                  </a:lnTo>
                  <a:lnTo>
                    <a:pt x="1274572" y="176149"/>
                  </a:lnTo>
                  <a:lnTo>
                    <a:pt x="1274572" y="88138"/>
                  </a:lnTo>
                  <a:close/>
                  <a:moveTo>
                    <a:pt x="44069" y="0"/>
                  </a:moveTo>
                  <a:lnTo>
                    <a:pt x="44069" y="44069"/>
                  </a:lnTo>
                  <a:lnTo>
                    <a:pt x="0" y="44069"/>
                  </a:lnTo>
                  <a:lnTo>
                    <a:pt x="0" y="396367"/>
                  </a:lnTo>
                  <a:lnTo>
                    <a:pt x="44069" y="396367"/>
                  </a:lnTo>
                  <a:lnTo>
                    <a:pt x="44069" y="440436"/>
                  </a:lnTo>
                  <a:lnTo>
                    <a:pt x="352298" y="440436"/>
                  </a:lnTo>
                  <a:lnTo>
                    <a:pt x="352298" y="396367"/>
                  </a:lnTo>
                  <a:lnTo>
                    <a:pt x="396240" y="396367"/>
                  </a:lnTo>
                  <a:lnTo>
                    <a:pt x="396240" y="264287"/>
                  </a:lnTo>
                  <a:lnTo>
                    <a:pt x="264160" y="264287"/>
                  </a:lnTo>
                  <a:lnTo>
                    <a:pt x="264160" y="352425"/>
                  </a:lnTo>
                  <a:lnTo>
                    <a:pt x="132080" y="352425"/>
                  </a:lnTo>
                  <a:lnTo>
                    <a:pt x="132080" y="88138"/>
                  </a:lnTo>
                  <a:lnTo>
                    <a:pt x="264160" y="88138"/>
                  </a:lnTo>
                  <a:lnTo>
                    <a:pt x="264160" y="176276"/>
                  </a:lnTo>
                  <a:lnTo>
                    <a:pt x="372872" y="176276"/>
                  </a:lnTo>
                  <a:lnTo>
                    <a:pt x="372872" y="223520"/>
                  </a:lnTo>
                  <a:lnTo>
                    <a:pt x="416941" y="223520"/>
                  </a:lnTo>
                  <a:lnTo>
                    <a:pt x="416941" y="267589"/>
                  </a:lnTo>
                  <a:lnTo>
                    <a:pt x="461010" y="267589"/>
                  </a:lnTo>
                  <a:lnTo>
                    <a:pt x="461010" y="311658"/>
                  </a:lnTo>
                  <a:lnTo>
                    <a:pt x="505079" y="311658"/>
                  </a:lnTo>
                  <a:lnTo>
                    <a:pt x="505079" y="443738"/>
                  </a:lnTo>
                  <a:lnTo>
                    <a:pt x="637159" y="443738"/>
                  </a:lnTo>
                  <a:lnTo>
                    <a:pt x="637159" y="311658"/>
                  </a:lnTo>
                  <a:lnTo>
                    <a:pt x="681228" y="311658"/>
                  </a:lnTo>
                  <a:lnTo>
                    <a:pt x="681228" y="267589"/>
                  </a:lnTo>
                  <a:lnTo>
                    <a:pt x="725170" y="267589"/>
                  </a:lnTo>
                  <a:lnTo>
                    <a:pt x="725170" y="223520"/>
                  </a:lnTo>
                  <a:lnTo>
                    <a:pt x="752729" y="223520"/>
                  </a:lnTo>
                  <a:lnTo>
                    <a:pt x="752729" y="440436"/>
                  </a:lnTo>
                  <a:lnTo>
                    <a:pt x="1104900" y="440436"/>
                  </a:lnTo>
                  <a:lnTo>
                    <a:pt x="1104900" y="396367"/>
                  </a:lnTo>
                  <a:lnTo>
                    <a:pt x="1142365" y="396367"/>
                  </a:lnTo>
                  <a:lnTo>
                    <a:pt x="1142365" y="440436"/>
                  </a:lnTo>
                  <a:lnTo>
                    <a:pt x="1522730" y="440436"/>
                  </a:lnTo>
                  <a:lnTo>
                    <a:pt x="1522730" y="442849"/>
                  </a:lnTo>
                  <a:lnTo>
                    <a:pt x="1654810" y="442849"/>
                  </a:lnTo>
                  <a:lnTo>
                    <a:pt x="1654810" y="310769"/>
                  </a:lnTo>
                  <a:lnTo>
                    <a:pt x="1698879" y="310769"/>
                  </a:lnTo>
                  <a:lnTo>
                    <a:pt x="1698879" y="354838"/>
                  </a:lnTo>
                  <a:lnTo>
                    <a:pt x="1742948" y="354838"/>
                  </a:lnTo>
                  <a:lnTo>
                    <a:pt x="1742948" y="398907"/>
                  </a:lnTo>
                  <a:lnTo>
                    <a:pt x="1787017" y="398907"/>
                  </a:lnTo>
                  <a:lnTo>
                    <a:pt x="1787017" y="442976"/>
                  </a:lnTo>
                  <a:lnTo>
                    <a:pt x="1919097" y="442976"/>
                  </a:lnTo>
                  <a:lnTo>
                    <a:pt x="1919097" y="398907"/>
                  </a:lnTo>
                  <a:lnTo>
                    <a:pt x="1875028" y="398907"/>
                  </a:lnTo>
                  <a:lnTo>
                    <a:pt x="1875028" y="354838"/>
                  </a:lnTo>
                  <a:lnTo>
                    <a:pt x="1830959" y="354838"/>
                  </a:lnTo>
                  <a:lnTo>
                    <a:pt x="1830959" y="310769"/>
                  </a:lnTo>
                  <a:lnTo>
                    <a:pt x="1786890" y="310769"/>
                  </a:lnTo>
                  <a:lnTo>
                    <a:pt x="1786890" y="266700"/>
                  </a:lnTo>
                  <a:lnTo>
                    <a:pt x="1874901" y="266700"/>
                  </a:lnTo>
                  <a:lnTo>
                    <a:pt x="1874901" y="222631"/>
                  </a:lnTo>
                  <a:lnTo>
                    <a:pt x="1918970" y="222631"/>
                  </a:lnTo>
                  <a:lnTo>
                    <a:pt x="1918970" y="46482"/>
                  </a:lnTo>
                  <a:lnTo>
                    <a:pt x="1874901" y="46482"/>
                  </a:lnTo>
                  <a:lnTo>
                    <a:pt x="1874901" y="2413"/>
                  </a:lnTo>
                  <a:lnTo>
                    <a:pt x="1538732" y="2413"/>
                  </a:lnTo>
                  <a:lnTo>
                    <a:pt x="1538732" y="0"/>
                  </a:lnTo>
                  <a:lnTo>
                    <a:pt x="1142365" y="0"/>
                  </a:lnTo>
                  <a:lnTo>
                    <a:pt x="1142365" y="44069"/>
                  </a:lnTo>
                  <a:lnTo>
                    <a:pt x="1104900" y="44069"/>
                  </a:lnTo>
                  <a:lnTo>
                    <a:pt x="1104900" y="0"/>
                  </a:lnTo>
                  <a:lnTo>
                    <a:pt x="752602" y="0"/>
                  </a:lnTo>
                  <a:lnTo>
                    <a:pt x="752602" y="3302"/>
                  </a:lnTo>
                  <a:lnTo>
                    <a:pt x="637032" y="3302"/>
                  </a:lnTo>
                  <a:lnTo>
                    <a:pt x="637032" y="223520"/>
                  </a:lnTo>
                  <a:lnTo>
                    <a:pt x="504952" y="223520"/>
                  </a:lnTo>
                  <a:lnTo>
                    <a:pt x="504952" y="3302"/>
                  </a:lnTo>
                  <a:lnTo>
                    <a:pt x="372872" y="3302"/>
                  </a:lnTo>
                  <a:lnTo>
                    <a:pt x="372872" y="44069"/>
                  </a:lnTo>
                  <a:lnTo>
                    <a:pt x="352298" y="44069"/>
                  </a:lnTo>
                  <a:lnTo>
                    <a:pt x="352298" y="0"/>
                  </a:lnTo>
                  <a:close/>
                </a:path>
              </a:pathLst>
            </a:custGeom>
            <a:blipFill>
              <a:blip r:embed="rId4"/>
              <a:stretch>
                <a:fillRect l="-608230" t="-1960838" r="-562367" b="-1030174"/>
              </a:stretch>
            </a:blipFill>
          </p:spPr>
          <p:txBody>
            <a:bodyPr/>
            <a:lstStyle/>
            <a:p>
              <a:endParaRPr lang="en-AE"/>
            </a:p>
          </p:txBody>
        </p:sp>
      </p:grpSp>
      <p:grpSp>
        <p:nvGrpSpPr>
          <p:cNvPr id="7" name="Group 7"/>
          <p:cNvGrpSpPr>
            <a:grpSpLocks noChangeAspect="1"/>
          </p:cNvGrpSpPr>
          <p:nvPr/>
        </p:nvGrpSpPr>
        <p:grpSpPr>
          <a:xfrm>
            <a:off x="8515779" y="6899053"/>
            <a:ext cx="2132000" cy="332832"/>
            <a:chOff x="0" y="0"/>
            <a:chExt cx="2842666" cy="443776"/>
          </a:xfrm>
        </p:grpSpPr>
        <p:sp>
          <p:nvSpPr>
            <p:cNvPr id="8" name="Freeform 8"/>
            <p:cNvSpPr/>
            <p:nvPr/>
          </p:nvSpPr>
          <p:spPr>
            <a:xfrm>
              <a:off x="0" y="0"/>
              <a:ext cx="2842768" cy="443865"/>
            </a:xfrm>
            <a:custGeom>
              <a:avLst/>
              <a:gdLst/>
              <a:ahLst/>
              <a:cxnLst/>
              <a:rect l="l" t="t" r="r" b="b"/>
              <a:pathLst>
                <a:path w="2842768" h="443865">
                  <a:moveTo>
                    <a:pt x="1815338" y="90551"/>
                  </a:moveTo>
                  <a:lnTo>
                    <a:pt x="1815338" y="178689"/>
                  </a:lnTo>
                  <a:lnTo>
                    <a:pt x="1683131" y="178689"/>
                  </a:lnTo>
                  <a:lnTo>
                    <a:pt x="1683131" y="90551"/>
                  </a:lnTo>
                  <a:close/>
                  <a:moveTo>
                    <a:pt x="264287" y="91440"/>
                  </a:moveTo>
                  <a:lnTo>
                    <a:pt x="264287" y="135509"/>
                  </a:lnTo>
                  <a:lnTo>
                    <a:pt x="390525" y="135509"/>
                  </a:lnTo>
                  <a:lnTo>
                    <a:pt x="390525" y="223520"/>
                  </a:lnTo>
                  <a:lnTo>
                    <a:pt x="352425" y="223520"/>
                  </a:lnTo>
                  <a:lnTo>
                    <a:pt x="352425" y="179451"/>
                  </a:lnTo>
                  <a:lnTo>
                    <a:pt x="132207" y="179451"/>
                  </a:lnTo>
                  <a:lnTo>
                    <a:pt x="132207" y="91440"/>
                  </a:lnTo>
                  <a:close/>
                  <a:moveTo>
                    <a:pt x="769239" y="88138"/>
                  </a:moveTo>
                  <a:lnTo>
                    <a:pt x="769239" y="352298"/>
                  </a:lnTo>
                  <a:lnTo>
                    <a:pt x="522732" y="352298"/>
                  </a:lnTo>
                  <a:lnTo>
                    <a:pt x="522732" y="264287"/>
                  </a:lnTo>
                  <a:lnTo>
                    <a:pt x="742950" y="264287"/>
                  </a:lnTo>
                  <a:lnTo>
                    <a:pt x="742950" y="176149"/>
                  </a:lnTo>
                  <a:lnTo>
                    <a:pt x="522732" y="176149"/>
                  </a:lnTo>
                  <a:lnTo>
                    <a:pt x="522732" y="88138"/>
                  </a:lnTo>
                  <a:close/>
                  <a:moveTo>
                    <a:pt x="1033526" y="88138"/>
                  </a:moveTo>
                  <a:lnTo>
                    <a:pt x="1033526" y="176276"/>
                  </a:lnTo>
                  <a:lnTo>
                    <a:pt x="1157224" y="176276"/>
                  </a:lnTo>
                  <a:lnTo>
                    <a:pt x="1157224" y="264414"/>
                  </a:lnTo>
                  <a:lnTo>
                    <a:pt x="1033526" y="264414"/>
                  </a:lnTo>
                  <a:lnTo>
                    <a:pt x="1033526" y="352552"/>
                  </a:lnTo>
                  <a:lnTo>
                    <a:pt x="901319" y="352552"/>
                  </a:lnTo>
                  <a:lnTo>
                    <a:pt x="901319" y="88138"/>
                  </a:lnTo>
                  <a:close/>
                  <a:moveTo>
                    <a:pt x="1965579" y="91059"/>
                  </a:moveTo>
                  <a:lnTo>
                    <a:pt x="1965579" y="355346"/>
                  </a:lnTo>
                  <a:lnTo>
                    <a:pt x="1921510" y="355346"/>
                  </a:lnTo>
                  <a:lnTo>
                    <a:pt x="1921510" y="398907"/>
                  </a:lnTo>
                  <a:lnTo>
                    <a:pt x="1903349" y="398907"/>
                  </a:lnTo>
                  <a:lnTo>
                    <a:pt x="1903349" y="354838"/>
                  </a:lnTo>
                  <a:lnTo>
                    <a:pt x="1859280" y="354838"/>
                  </a:lnTo>
                  <a:lnTo>
                    <a:pt x="1859280" y="310769"/>
                  </a:lnTo>
                  <a:lnTo>
                    <a:pt x="1815211" y="310769"/>
                  </a:lnTo>
                  <a:lnTo>
                    <a:pt x="1815211" y="266700"/>
                  </a:lnTo>
                  <a:lnTo>
                    <a:pt x="1903349" y="266700"/>
                  </a:lnTo>
                  <a:lnTo>
                    <a:pt x="1903349" y="222631"/>
                  </a:lnTo>
                  <a:lnTo>
                    <a:pt x="1947418" y="222631"/>
                  </a:lnTo>
                  <a:lnTo>
                    <a:pt x="1947418" y="91059"/>
                  </a:lnTo>
                  <a:close/>
                  <a:moveTo>
                    <a:pt x="390525" y="0"/>
                  </a:moveTo>
                  <a:lnTo>
                    <a:pt x="390525" y="47371"/>
                  </a:lnTo>
                  <a:lnTo>
                    <a:pt x="352425" y="47371"/>
                  </a:lnTo>
                  <a:lnTo>
                    <a:pt x="352425" y="3302"/>
                  </a:lnTo>
                  <a:lnTo>
                    <a:pt x="44069" y="3302"/>
                  </a:lnTo>
                  <a:lnTo>
                    <a:pt x="44069" y="47371"/>
                  </a:lnTo>
                  <a:lnTo>
                    <a:pt x="0" y="47371"/>
                  </a:lnTo>
                  <a:lnTo>
                    <a:pt x="0" y="223520"/>
                  </a:lnTo>
                  <a:lnTo>
                    <a:pt x="44069" y="223520"/>
                  </a:lnTo>
                  <a:lnTo>
                    <a:pt x="44069" y="267589"/>
                  </a:lnTo>
                  <a:lnTo>
                    <a:pt x="264287" y="267589"/>
                  </a:lnTo>
                  <a:lnTo>
                    <a:pt x="264287" y="355727"/>
                  </a:lnTo>
                  <a:lnTo>
                    <a:pt x="132207" y="355727"/>
                  </a:lnTo>
                  <a:lnTo>
                    <a:pt x="132207" y="311658"/>
                  </a:lnTo>
                  <a:lnTo>
                    <a:pt x="0" y="311658"/>
                  </a:lnTo>
                  <a:lnTo>
                    <a:pt x="0" y="399796"/>
                  </a:lnTo>
                  <a:lnTo>
                    <a:pt x="44069" y="399796"/>
                  </a:lnTo>
                  <a:lnTo>
                    <a:pt x="44069" y="443865"/>
                  </a:lnTo>
                  <a:lnTo>
                    <a:pt x="352425" y="443865"/>
                  </a:lnTo>
                  <a:lnTo>
                    <a:pt x="352425" y="399669"/>
                  </a:lnTo>
                  <a:lnTo>
                    <a:pt x="390652" y="399669"/>
                  </a:lnTo>
                  <a:lnTo>
                    <a:pt x="390652" y="440436"/>
                  </a:lnTo>
                  <a:lnTo>
                    <a:pt x="787019" y="440436"/>
                  </a:lnTo>
                  <a:lnTo>
                    <a:pt x="787019" y="396367"/>
                  </a:lnTo>
                  <a:lnTo>
                    <a:pt x="813308" y="396367"/>
                  </a:lnTo>
                  <a:lnTo>
                    <a:pt x="813308" y="440436"/>
                  </a:lnTo>
                  <a:lnTo>
                    <a:pt x="1121664" y="440436"/>
                  </a:lnTo>
                  <a:lnTo>
                    <a:pt x="1121664" y="396367"/>
                  </a:lnTo>
                  <a:lnTo>
                    <a:pt x="1157351" y="396367"/>
                  </a:lnTo>
                  <a:lnTo>
                    <a:pt x="1157351" y="399669"/>
                  </a:lnTo>
                  <a:lnTo>
                    <a:pt x="1201420" y="399669"/>
                  </a:lnTo>
                  <a:lnTo>
                    <a:pt x="1201420" y="443738"/>
                  </a:lnTo>
                  <a:lnTo>
                    <a:pt x="1509776" y="443738"/>
                  </a:lnTo>
                  <a:lnTo>
                    <a:pt x="1509776" y="399669"/>
                  </a:lnTo>
                  <a:lnTo>
                    <a:pt x="1551051" y="399669"/>
                  </a:lnTo>
                  <a:lnTo>
                    <a:pt x="1551051" y="442849"/>
                  </a:lnTo>
                  <a:lnTo>
                    <a:pt x="1683258" y="442849"/>
                  </a:lnTo>
                  <a:lnTo>
                    <a:pt x="1683258" y="310769"/>
                  </a:lnTo>
                  <a:lnTo>
                    <a:pt x="1727200" y="310769"/>
                  </a:lnTo>
                  <a:lnTo>
                    <a:pt x="1727200" y="354838"/>
                  </a:lnTo>
                  <a:lnTo>
                    <a:pt x="1771269" y="354838"/>
                  </a:lnTo>
                  <a:lnTo>
                    <a:pt x="1771269" y="398907"/>
                  </a:lnTo>
                  <a:lnTo>
                    <a:pt x="1815338" y="398907"/>
                  </a:lnTo>
                  <a:lnTo>
                    <a:pt x="1815338" y="442976"/>
                  </a:lnTo>
                  <a:lnTo>
                    <a:pt x="1921510" y="442976"/>
                  </a:lnTo>
                  <a:lnTo>
                    <a:pt x="1921510" y="443484"/>
                  </a:lnTo>
                  <a:lnTo>
                    <a:pt x="2141728" y="443484"/>
                  </a:lnTo>
                  <a:lnTo>
                    <a:pt x="2141728" y="355346"/>
                  </a:lnTo>
                  <a:lnTo>
                    <a:pt x="2097659" y="355346"/>
                  </a:lnTo>
                  <a:lnTo>
                    <a:pt x="2097659" y="91440"/>
                  </a:lnTo>
                  <a:lnTo>
                    <a:pt x="2228469" y="91440"/>
                  </a:lnTo>
                  <a:lnTo>
                    <a:pt x="2228469" y="443738"/>
                  </a:lnTo>
                  <a:lnTo>
                    <a:pt x="2360676" y="443738"/>
                  </a:lnTo>
                  <a:lnTo>
                    <a:pt x="2360676" y="91440"/>
                  </a:lnTo>
                  <a:lnTo>
                    <a:pt x="2446147" y="91440"/>
                  </a:lnTo>
                  <a:lnTo>
                    <a:pt x="2446147" y="223520"/>
                  </a:lnTo>
                  <a:lnTo>
                    <a:pt x="2490216" y="223520"/>
                  </a:lnTo>
                  <a:lnTo>
                    <a:pt x="2490216" y="267589"/>
                  </a:lnTo>
                  <a:lnTo>
                    <a:pt x="2534285" y="267589"/>
                  </a:lnTo>
                  <a:lnTo>
                    <a:pt x="2534285" y="311658"/>
                  </a:lnTo>
                  <a:lnTo>
                    <a:pt x="2578354" y="311658"/>
                  </a:lnTo>
                  <a:lnTo>
                    <a:pt x="2578354" y="443738"/>
                  </a:lnTo>
                  <a:lnTo>
                    <a:pt x="2710561" y="443738"/>
                  </a:lnTo>
                  <a:lnTo>
                    <a:pt x="2710561" y="311658"/>
                  </a:lnTo>
                  <a:lnTo>
                    <a:pt x="2754630" y="311658"/>
                  </a:lnTo>
                  <a:lnTo>
                    <a:pt x="2754630" y="267589"/>
                  </a:lnTo>
                  <a:lnTo>
                    <a:pt x="2798699" y="267589"/>
                  </a:lnTo>
                  <a:lnTo>
                    <a:pt x="2798699" y="223520"/>
                  </a:lnTo>
                  <a:lnTo>
                    <a:pt x="2842768" y="223520"/>
                  </a:lnTo>
                  <a:lnTo>
                    <a:pt x="2842768" y="3302"/>
                  </a:lnTo>
                  <a:lnTo>
                    <a:pt x="2710561" y="3302"/>
                  </a:lnTo>
                  <a:lnTo>
                    <a:pt x="2710561" y="223520"/>
                  </a:lnTo>
                  <a:lnTo>
                    <a:pt x="2578354" y="223520"/>
                  </a:lnTo>
                  <a:lnTo>
                    <a:pt x="2578354" y="3302"/>
                  </a:lnTo>
                  <a:lnTo>
                    <a:pt x="2141728" y="3302"/>
                  </a:lnTo>
                  <a:lnTo>
                    <a:pt x="2141728" y="2921"/>
                  </a:lnTo>
                  <a:lnTo>
                    <a:pt x="1921510" y="2921"/>
                  </a:lnTo>
                  <a:lnTo>
                    <a:pt x="1921510" y="46482"/>
                  </a:lnTo>
                  <a:lnTo>
                    <a:pt x="1903349" y="46482"/>
                  </a:lnTo>
                  <a:lnTo>
                    <a:pt x="1903349" y="2413"/>
                  </a:lnTo>
                  <a:lnTo>
                    <a:pt x="1550924" y="2413"/>
                  </a:lnTo>
                  <a:lnTo>
                    <a:pt x="1550924" y="3302"/>
                  </a:lnTo>
                  <a:lnTo>
                    <a:pt x="1421638" y="3302"/>
                  </a:lnTo>
                  <a:lnTo>
                    <a:pt x="1421638" y="355727"/>
                  </a:lnTo>
                  <a:lnTo>
                    <a:pt x="1289431" y="355727"/>
                  </a:lnTo>
                  <a:lnTo>
                    <a:pt x="1289431" y="3302"/>
                  </a:lnTo>
                  <a:lnTo>
                    <a:pt x="1157224" y="3302"/>
                  </a:lnTo>
                  <a:lnTo>
                    <a:pt x="1157224" y="44069"/>
                  </a:lnTo>
                  <a:lnTo>
                    <a:pt x="1121664" y="44069"/>
                  </a:lnTo>
                  <a:lnTo>
                    <a:pt x="1121664" y="0"/>
                  </a:lnTo>
                  <a:lnTo>
                    <a:pt x="813308" y="0"/>
                  </a:lnTo>
                  <a:lnTo>
                    <a:pt x="813308" y="44069"/>
                  </a:lnTo>
                  <a:lnTo>
                    <a:pt x="787019" y="44069"/>
                  </a:lnTo>
                  <a:lnTo>
                    <a:pt x="787019" y="0"/>
                  </a:lnTo>
                  <a:close/>
                </a:path>
              </a:pathLst>
            </a:custGeom>
            <a:blipFill>
              <a:blip r:embed="rId5"/>
              <a:stretch>
                <a:fillRect l="-399412" t="-2072417" r="-358342" b="-917710"/>
              </a:stretch>
            </a:blipFill>
          </p:spPr>
          <p:txBody>
            <a:bodyPr/>
            <a:lstStyle/>
            <a:p>
              <a:endParaRPr lang="en-AE"/>
            </a:p>
          </p:txBody>
        </p:sp>
      </p:grpSp>
      <p:grpSp>
        <p:nvGrpSpPr>
          <p:cNvPr id="9" name="Group 9"/>
          <p:cNvGrpSpPr>
            <a:grpSpLocks noChangeAspect="1"/>
          </p:cNvGrpSpPr>
          <p:nvPr/>
        </p:nvGrpSpPr>
        <p:grpSpPr>
          <a:xfrm>
            <a:off x="8855907" y="7282958"/>
            <a:ext cx="1215142" cy="332832"/>
            <a:chOff x="0" y="0"/>
            <a:chExt cx="1620190" cy="443776"/>
          </a:xfrm>
        </p:grpSpPr>
        <p:sp>
          <p:nvSpPr>
            <p:cNvPr id="10" name="Freeform 10"/>
            <p:cNvSpPr/>
            <p:nvPr/>
          </p:nvSpPr>
          <p:spPr>
            <a:xfrm>
              <a:off x="0" y="0"/>
              <a:ext cx="1620266" cy="443738"/>
            </a:xfrm>
            <a:custGeom>
              <a:avLst/>
              <a:gdLst/>
              <a:ahLst/>
              <a:cxnLst/>
              <a:rect l="l" t="t" r="r" b="b"/>
              <a:pathLst>
                <a:path w="1620266" h="443738">
                  <a:moveTo>
                    <a:pt x="1488059" y="88138"/>
                  </a:moveTo>
                  <a:lnTo>
                    <a:pt x="1488059" y="176276"/>
                  </a:lnTo>
                  <a:lnTo>
                    <a:pt x="1355852" y="176276"/>
                  </a:lnTo>
                  <a:lnTo>
                    <a:pt x="1355852" y="88138"/>
                  </a:lnTo>
                  <a:close/>
                  <a:moveTo>
                    <a:pt x="1488059" y="264287"/>
                  </a:moveTo>
                  <a:lnTo>
                    <a:pt x="1488059" y="352425"/>
                  </a:lnTo>
                  <a:lnTo>
                    <a:pt x="1355852" y="352425"/>
                  </a:lnTo>
                  <a:lnTo>
                    <a:pt x="1355852" y="264287"/>
                  </a:lnTo>
                  <a:close/>
                  <a:moveTo>
                    <a:pt x="44069" y="0"/>
                  </a:moveTo>
                  <a:lnTo>
                    <a:pt x="44069" y="44069"/>
                  </a:lnTo>
                  <a:lnTo>
                    <a:pt x="0" y="44069"/>
                  </a:lnTo>
                  <a:lnTo>
                    <a:pt x="0" y="396367"/>
                  </a:lnTo>
                  <a:lnTo>
                    <a:pt x="44069" y="396367"/>
                  </a:lnTo>
                  <a:lnTo>
                    <a:pt x="44069" y="440436"/>
                  </a:lnTo>
                  <a:lnTo>
                    <a:pt x="352425" y="440436"/>
                  </a:lnTo>
                  <a:lnTo>
                    <a:pt x="352425" y="396367"/>
                  </a:lnTo>
                  <a:lnTo>
                    <a:pt x="396494" y="396367"/>
                  </a:lnTo>
                  <a:lnTo>
                    <a:pt x="396494" y="264287"/>
                  </a:lnTo>
                  <a:lnTo>
                    <a:pt x="264287" y="264287"/>
                  </a:lnTo>
                  <a:lnTo>
                    <a:pt x="264287" y="352425"/>
                  </a:lnTo>
                  <a:lnTo>
                    <a:pt x="132207" y="352425"/>
                  </a:lnTo>
                  <a:lnTo>
                    <a:pt x="132207" y="88138"/>
                  </a:lnTo>
                  <a:lnTo>
                    <a:pt x="264287" y="88138"/>
                  </a:lnTo>
                  <a:lnTo>
                    <a:pt x="264287" y="176276"/>
                  </a:lnTo>
                  <a:lnTo>
                    <a:pt x="396494" y="176276"/>
                  </a:lnTo>
                  <a:lnTo>
                    <a:pt x="396494" y="44069"/>
                  </a:lnTo>
                  <a:lnTo>
                    <a:pt x="352425" y="44069"/>
                  </a:lnTo>
                  <a:lnTo>
                    <a:pt x="352425" y="0"/>
                  </a:lnTo>
                  <a:close/>
                  <a:moveTo>
                    <a:pt x="1223772" y="0"/>
                  </a:moveTo>
                  <a:lnTo>
                    <a:pt x="1223772" y="440436"/>
                  </a:lnTo>
                  <a:lnTo>
                    <a:pt x="1576197" y="440436"/>
                  </a:lnTo>
                  <a:lnTo>
                    <a:pt x="1576197" y="396367"/>
                  </a:lnTo>
                  <a:lnTo>
                    <a:pt x="1620266" y="396367"/>
                  </a:lnTo>
                  <a:lnTo>
                    <a:pt x="1620266" y="264287"/>
                  </a:lnTo>
                  <a:lnTo>
                    <a:pt x="1576197" y="264287"/>
                  </a:lnTo>
                  <a:lnTo>
                    <a:pt x="1576197" y="176149"/>
                  </a:lnTo>
                  <a:lnTo>
                    <a:pt x="1620266" y="176149"/>
                  </a:lnTo>
                  <a:lnTo>
                    <a:pt x="1620266" y="44069"/>
                  </a:lnTo>
                  <a:lnTo>
                    <a:pt x="1576197" y="44069"/>
                  </a:lnTo>
                  <a:lnTo>
                    <a:pt x="1576197" y="0"/>
                  </a:lnTo>
                  <a:close/>
                  <a:moveTo>
                    <a:pt x="414401" y="1270"/>
                  </a:moveTo>
                  <a:lnTo>
                    <a:pt x="414401" y="441706"/>
                  </a:lnTo>
                  <a:lnTo>
                    <a:pt x="810895" y="441706"/>
                  </a:lnTo>
                  <a:lnTo>
                    <a:pt x="810895" y="399669"/>
                  </a:lnTo>
                  <a:lnTo>
                    <a:pt x="847852" y="399669"/>
                  </a:lnTo>
                  <a:lnTo>
                    <a:pt x="847852" y="443738"/>
                  </a:lnTo>
                  <a:lnTo>
                    <a:pt x="1156081" y="443738"/>
                  </a:lnTo>
                  <a:lnTo>
                    <a:pt x="1156081" y="399669"/>
                  </a:lnTo>
                  <a:lnTo>
                    <a:pt x="1200150" y="399669"/>
                  </a:lnTo>
                  <a:lnTo>
                    <a:pt x="1200150" y="3302"/>
                  </a:lnTo>
                  <a:lnTo>
                    <a:pt x="1067943" y="3302"/>
                  </a:lnTo>
                  <a:lnTo>
                    <a:pt x="1067943" y="355727"/>
                  </a:lnTo>
                  <a:lnTo>
                    <a:pt x="935863" y="355727"/>
                  </a:lnTo>
                  <a:lnTo>
                    <a:pt x="935863" y="3302"/>
                  </a:lnTo>
                  <a:lnTo>
                    <a:pt x="803656" y="3302"/>
                  </a:lnTo>
                  <a:lnTo>
                    <a:pt x="803656" y="353695"/>
                  </a:lnTo>
                  <a:lnTo>
                    <a:pt x="546481" y="353695"/>
                  </a:lnTo>
                  <a:lnTo>
                    <a:pt x="546481" y="1270"/>
                  </a:lnTo>
                  <a:close/>
                </a:path>
              </a:pathLst>
            </a:custGeom>
            <a:blipFill>
              <a:blip r:embed="rId6"/>
              <a:stretch>
                <a:fillRect l="-728761" t="-2188365" r="-676176" b="-802647"/>
              </a:stretch>
            </a:blipFill>
          </p:spPr>
          <p:txBody>
            <a:bodyPr/>
            <a:lstStyle/>
            <a:p>
              <a:endParaRPr lang="en-AE"/>
            </a:p>
          </p:txBody>
        </p:sp>
      </p:grpSp>
      <p:pic>
        <p:nvPicPr>
          <p:cNvPr id="16" name="Picture 15">
            <a:extLst>
              <a:ext uri="{FF2B5EF4-FFF2-40B4-BE49-F238E27FC236}">
                <a16:creationId xmlns:a16="http://schemas.microsoft.com/office/drawing/2014/main" id="{D9A428DD-EC36-F094-1044-BE57CB321718}"/>
              </a:ext>
            </a:extLst>
          </p:cNvPr>
          <p:cNvPicPr>
            <a:picLocks noChangeAspect="1"/>
          </p:cNvPicPr>
          <p:nvPr/>
        </p:nvPicPr>
        <p:blipFill>
          <a:blip r:embed="rId7"/>
          <a:stretch>
            <a:fillRect/>
          </a:stretch>
        </p:blipFill>
        <p:spPr>
          <a:xfrm>
            <a:off x="15697200" y="7734300"/>
            <a:ext cx="2394108" cy="231967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flipV="1">
            <a:off x="0" y="-238033"/>
            <a:ext cx="18288000" cy="7581900"/>
          </a:xfrm>
          <a:custGeom>
            <a:avLst/>
            <a:gdLst/>
            <a:ahLst/>
            <a:cxnLst/>
            <a:rect l="l" t="t" r="r" b="b"/>
            <a:pathLst>
              <a:path w="18288000" h="7581900">
                <a:moveTo>
                  <a:pt x="0" y="7581900"/>
                </a:moveTo>
                <a:lnTo>
                  <a:pt x="18288000" y="7581900"/>
                </a:lnTo>
                <a:lnTo>
                  <a:pt x="18288000" y="0"/>
                </a:lnTo>
                <a:lnTo>
                  <a:pt x="0" y="0"/>
                </a:lnTo>
                <a:lnTo>
                  <a:pt x="0" y="7581900"/>
                </a:lnTo>
                <a:close/>
              </a:path>
            </a:pathLst>
          </a:custGeom>
          <a:blipFill>
            <a:blip r:embed="rId2">
              <a:alphaModFix amt="50000"/>
            </a:blip>
            <a:stretch>
              <a:fillRect l="-972" r="-10825"/>
            </a:stretch>
          </a:blipFill>
        </p:spPr>
        <p:txBody>
          <a:bodyPr/>
          <a:lstStyle/>
          <a:p>
            <a:endParaRPr lang="en-US"/>
          </a:p>
        </p:txBody>
      </p:sp>
      <p:sp>
        <p:nvSpPr>
          <p:cNvPr id="3" name="Freeform 3"/>
          <p:cNvSpPr/>
          <p:nvPr/>
        </p:nvSpPr>
        <p:spPr>
          <a:xfrm>
            <a:off x="15527806" y="9258300"/>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US"/>
          </a:p>
        </p:txBody>
      </p:sp>
      <p:sp>
        <p:nvSpPr>
          <p:cNvPr id="4" name="Freeform 4"/>
          <p:cNvSpPr/>
          <p:nvPr/>
        </p:nvSpPr>
        <p:spPr>
          <a:xfrm>
            <a:off x="270206" y="9138781"/>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5" name="TextBox 5"/>
          <p:cNvSpPr txBox="1"/>
          <p:nvPr/>
        </p:nvSpPr>
        <p:spPr>
          <a:xfrm>
            <a:off x="270206" y="7105835"/>
            <a:ext cx="6884656" cy="476065"/>
          </a:xfrm>
          <a:prstGeom prst="rect">
            <a:avLst/>
          </a:prstGeom>
        </p:spPr>
        <p:txBody>
          <a:bodyPr lIns="0" tIns="0" rIns="0" bIns="0" rtlCol="0" anchor="t">
            <a:spAutoFit/>
          </a:bodyPr>
          <a:lstStyle/>
          <a:p>
            <a:pPr>
              <a:lnSpc>
                <a:spcPts val="3920"/>
              </a:lnSpc>
              <a:spcBef>
                <a:spcPct val="0"/>
              </a:spcBef>
            </a:pPr>
            <a:endParaRPr/>
          </a:p>
        </p:txBody>
      </p:sp>
      <p:sp>
        <p:nvSpPr>
          <p:cNvPr id="6" name="Rectangle 5">
            <a:extLst>
              <a:ext uri="{FF2B5EF4-FFF2-40B4-BE49-F238E27FC236}">
                <a16:creationId xmlns:a16="http://schemas.microsoft.com/office/drawing/2014/main" id="{8555E0F7-DAD6-42FE-8C26-5714303648D2}"/>
              </a:ext>
            </a:extLst>
          </p:cNvPr>
          <p:cNvSpPr/>
          <p:nvPr/>
        </p:nvSpPr>
        <p:spPr>
          <a:xfrm>
            <a:off x="5524500" y="2833549"/>
            <a:ext cx="7239000" cy="4619902"/>
          </a:xfrm>
          <a:custGeom>
            <a:avLst/>
            <a:gdLst>
              <a:gd name="connsiteX0" fmla="*/ 0 w 7239000"/>
              <a:gd name="connsiteY0" fmla="*/ 0 h 4619902"/>
              <a:gd name="connsiteX1" fmla="*/ 556846 w 7239000"/>
              <a:gd name="connsiteY1" fmla="*/ 0 h 4619902"/>
              <a:gd name="connsiteX2" fmla="*/ 1258472 w 7239000"/>
              <a:gd name="connsiteY2" fmla="*/ 0 h 4619902"/>
              <a:gd name="connsiteX3" fmla="*/ 1742928 w 7239000"/>
              <a:gd name="connsiteY3" fmla="*/ 0 h 4619902"/>
              <a:gd name="connsiteX4" fmla="*/ 2227385 w 7239000"/>
              <a:gd name="connsiteY4" fmla="*/ 0 h 4619902"/>
              <a:gd name="connsiteX5" fmla="*/ 2784231 w 7239000"/>
              <a:gd name="connsiteY5" fmla="*/ 0 h 4619902"/>
              <a:gd name="connsiteX6" fmla="*/ 3413467 w 7239000"/>
              <a:gd name="connsiteY6" fmla="*/ 0 h 4619902"/>
              <a:gd name="connsiteX7" fmla="*/ 4042703 w 7239000"/>
              <a:gd name="connsiteY7" fmla="*/ 0 h 4619902"/>
              <a:gd name="connsiteX8" fmla="*/ 4671939 w 7239000"/>
              <a:gd name="connsiteY8" fmla="*/ 0 h 4619902"/>
              <a:gd name="connsiteX9" fmla="*/ 5373565 w 7239000"/>
              <a:gd name="connsiteY9" fmla="*/ 0 h 4619902"/>
              <a:gd name="connsiteX10" fmla="*/ 5930412 w 7239000"/>
              <a:gd name="connsiteY10" fmla="*/ 0 h 4619902"/>
              <a:gd name="connsiteX11" fmla="*/ 6559648 w 7239000"/>
              <a:gd name="connsiteY11" fmla="*/ 0 h 4619902"/>
              <a:gd name="connsiteX12" fmla="*/ 7239000 w 7239000"/>
              <a:gd name="connsiteY12" fmla="*/ 0 h 4619902"/>
              <a:gd name="connsiteX13" fmla="*/ 7239000 w 7239000"/>
              <a:gd name="connsiteY13" fmla="*/ 577488 h 4619902"/>
              <a:gd name="connsiteX14" fmla="*/ 7239000 w 7239000"/>
              <a:gd name="connsiteY14" fmla="*/ 1201175 h 4619902"/>
              <a:gd name="connsiteX15" fmla="*/ 7239000 w 7239000"/>
              <a:gd name="connsiteY15" fmla="*/ 1871060 h 4619902"/>
              <a:gd name="connsiteX16" fmla="*/ 7239000 w 7239000"/>
              <a:gd name="connsiteY16" fmla="*/ 2494747 h 4619902"/>
              <a:gd name="connsiteX17" fmla="*/ 7239000 w 7239000"/>
              <a:gd name="connsiteY17" fmla="*/ 2979837 h 4619902"/>
              <a:gd name="connsiteX18" fmla="*/ 7239000 w 7239000"/>
              <a:gd name="connsiteY18" fmla="*/ 3603524 h 4619902"/>
              <a:gd name="connsiteX19" fmla="*/ 7239000 w 7239000"/>
              <a:gd name="connsiteY19" fmla="*/ 4619902 h 4619902"/>
              <a:gd name="connsiteX20" fmla="*/ 6826934 w 7239000"/>
              <a:gd name="connsiteY20" fmla="*/ 4619902 h 4619902"/>
              <a:gd name="connsiteX21" fmla="*/ 6487258 w 7239000"/>
              <a:gd name="connsiteY21" fmla="*/ 4619902 h 4619902"/>
              <a:gd name="connsiteX22" fmla="*/ 6002802 w 7239000"/>
              <a:gd name="connsiteY22" fmla="*/ 4619902 h 4619902"/>
              <a:gd name="connsiteX23" fmla="*/ 5373565 w 7239000"/>
              <a:gd name="connsiteY23" fmla="*/ 4619902 h 4619902"/>
              <a:gd name="connsiteX24" fmla="*/ 4961499 w 7239000"/>
              <a:gd name="connsiteY24" fmla="*/ 4619902 h 4619902"/>
              <a:gd name="connsiteX25" fmla="*/ 4259873 w 7239000"/>
              <a:gd name="connsiteY25" fmla="*/ 4619902 h 4619902"/>
              <a:gd name="connsiteX26" fmla="*/ 3558247 w 7239000"/>
              <a:gd name="connsiteY26" fmla="*/ 4619902 h 4619902"/>
              <a:gd name="connsiteX27" fmla="*/ 3001401 w 7239000"/>
              <a:gd name="connsiteY27" fmla="*/ 4619902 h 4619902"/>
              <a:gd name="connsiteX28" fmla="*/ 2299775 w 7239000"/>
              <a:gd name="connsiteY28" fmla="*/ 4619902 h 4619902"/>
              <a:gd name="connsiteX29" fmla="*/ 1742928 w 7239000"/>
              <a:gd name="connsiteY29" fmla="*/ 4619902 h 4619902"/>
              <a:gd name="connsiteX30" fmla="*/ 1113692 w 7239000"/>
              <a:gd name="connsiteY30" fmla="*/ 4619902 h 4619902"/>
              <a:gd name="connsiteX31" fmla="*/ 774016 w 7239000"/>
              <a:gd name="connsiteY31" fmla="*/ 4619902 h 4619902"/>
              <a:gd name="connsiteX32" fmla="*/ 0 w 7239000"/>
              <a:gd name="connsiteY32" fmla="*/ 4619902 h 4619902"/>
              <a:gd name="connsiteX33" fmla="*/ 0 w 7239000"/>
              <a:gd name="connsiteY33" fmla="*/ 4088613 h 4619902"/>
              <a:gd name="connsiteX34" fmla="*/ 0 w 7239000"/>
              <a:gd name="connsiteY34" fmla="*/ 3557325 h 4619902"/>
              <a:gd name="connsiteX35" fmla="*/ 0 w 7239000"/>
              <a:gd name="connsiteY35" fmla="*/ 3072235 h 4619902"/>
              <a:gd name="connsiteX36" fmla="*/ 0 w 7239000"/>
              <a:gd name="connsiteY36" fmla="*/ 2540946 h 4619902"/>
              <a:gd name="connsiteX37" fmla="*/ 0 w 7239000"/>
              <a:gd name="connsiteY37" fmla="*/ 1917259 h 4619902"/>
              <a:gd name="connsiteX38" fmla="*/ 0 w 7239000"/>
              <a:gd name="connsiteY38" fmla="*/ 1432170 h 4619902"/>
              <a:gd name="connsiteX39" fmla="*/ 0 w 7239000"/>
              <a:gd name="connsiteY39" fmla="*/ 993279 h 4619902"/>
              <a:gd name="connsiteX40" fmla="*/ 0 w 7239000"/>
              <a:gd name="connsiteY40" fmla="*/ 0 h 461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39000" h="4619902" fill="none" extrusionOk="0">
                <a:moveTo>
                  <a:pt x="0" y="0"/>
                </a:moveTo>
                <a:cubicBezTo>
                  <a:pt x="233982" y="-31435"/>
                  <a:pt x="281956" y="60286"/>
                  <a:pt x="556846" y="0"/>
                </a:cubicBezTo>
                <a:cubicBezTo>
                  <a:pt x="831736" y="-60286"/>
                  <a:pt x="1075675" y="28321"/>
                  <a:pt x="1258472" y="0"/>
                </a:cubicBezTo>
                <a:cubicBezTo>
                  <a:pt x="1441269" y="-28321"/>
                  <a:pt x="1560444" y="7461"/>
                  <a:pt x="1742928" y="0"/>
                </a:cubicBezTo>
                <a:cubicBezTo>
                  <a:pt x="1925412" y="-7461"/>
                  <a:pt x="2061683" y="57628"/>
                  <a:pt x="2227385" y="0"/>
                </a:cubicBezTo>
                <a:cubicBezTo>
                  <a:pt x="2393087" y="-57628"/>
                  <a:pt x="2619239" y="43021"/>
                  <a:pt x="2784231" y="0"/>
                </a:cubicBezTo>
                <a:cubicBezTo>
                  <a:pt x="2949223" y="-43021"/>
                  <a:pt x="3165601" y="63525"/>
                  <a:pt x="3413467" y="0"/>
                </a:cubicBezTo>
                <a:cubicBezTo>
                  <a:pt x="3661333" y="-63525"/>
                  <a:pt x="3911413" y="71060"/>
                  <a:pt x="4042703" y="0"/>
                </a:cubicBezTo>
                <a:cubicBezTo>
                  <a:pt x="4173993" y="-71060"/>
                  <a:pt x="4425724" y="61203"/>
                  <a:pt x="4671939" y="0"/>
                </a:cubicBezTo>
                <a:cubicBezTo>
                  <a:pt x="4918154" y="-61203"/>
                  <a:pt x="5041433" y="30354"/>
                  <a:pt x="5373565" y="0"/>
                </a:cubicBezTo>
                <a:cubicBezTo>
                  <a:pt x="5705697" y="-30354"/>
                  <a:pt x="5726019" y="24367"/>
                  <a:pt x="5930412" y="0"/>
                </a:cubicBezTo>
                <a:cubicBezTo>
                  <a:pt x="6134805" y="-24367"/>
                  <a:pt x="6423876" y="1444"/>
                  <a:pt x="6559648" y="0"/>
                </a:cubicBezTo>
                <a:cubicBezTo>
                  <a:pt x="6695420" y="-1444"/>
                  <a:pt x="6968957" y="30689"/>
                  <a:pt x="7239000" y="0"/>
                </a:cubicBezTo>
                <a:cubicBezTo>
                  <a:pt x="7270753" y="200733"/>
                  <a:pt x="7175572" y="392872"/>
                  <a:pt x="7239000" y="577488"/>
                </a:cubicBezTo>
                <a:cubicBezTo>
                  <a:pt x="7302428" y="762104"/>
                  <a:pt x="7232068" y="1029010"/>
                  <a:pt x="7239000" y="1201175"/>
                </a:cubicBezTo>
                <a:cubicBezTo>
                  <a:pt x="7245932" y="1373340"/>
                  <a:pt x="7169616" y="1671273"/>
                  <a:pt x="7239000" y="1871060"/>
                </a:cubicBezTo>
                <a:cubicBezTo>
                  <a:pt x="7308384" y="2070847"/>
                  <a:pt x="7180544" y="2241965"/>
                  <a:pt x="7239000" y="2494747"/>
                </a:cubicBezTo>
                <a:cubicBezTo>
                  <a:pt x="7297456" y="2747529"/>
                  <a:pt x="7189112" y="2848209"/>
                  <a:pt x="7239000" y="2979837"/>
                </a:cubicBezTo>
                <a:cubicBezTo>
                  <a:pt x="7288888" y="3111465"/>
                  <a:pt x="7226485" y="3361372"/>
                  <a:pt x="7239000" y="3603524"/>
                </a:cubicBezTo>
                <a:cubicBezTo>
                  <a:pt x="7251515" y="3845676"/>
                  <a:pt x="7197819" y="4284774"/>
                  <a:pt x="7239000" y="4619902"/>
                </a:cubicBezTo>
                <a:cubicBezTo>
                  <a:pt x="7122714" y="4659642"/>
                  <a:pt x="6911297" y="4580649"/>
                  <a:pt x="6826934" y="4619902"/>
                </a:cubicBezTo>
                <a:cubicBezTo>
                  <a:pt x="6742571" y="4659155"/>
                  <a:pt x="6575686" y="4594736"/>
                  <a:pt x="6487258" y="4619902"/>
                </a:cubicBezTo>
                <a:cubicBezTo>
                  <a:pt x="6398830" y="4645068"/>
                  <a:pt x="6127917" y="4612329"/>
                  <a:pt x="6002802" y="4619902"/>
                </a:cubicBezTo>
                <a:cubicBezTo>
                  <a:pt x="5877687" y="4627475"/>
                  <a:pt x="5601815" y="4552712"/>
                  <a:pt x="5373565" y="4619902"/>
                </a:cubicBezTo>
                <a:cubicBezTo>
                  <a:pt x="5145315" y="4687092"/>
                  <a:pt x="5122345" y="4617389"/>
                  <a:pt x="4961499" y="4619902"/>
                </a:cubicBezTo>
                <a:cubicBezTo>
                  <a:pt x="4800653" y="4622415"/>
                  <a:pt x="4465740" y="4547071"/>
                  <a:pt x="4259873" y="4619902"/>
                </a:cubicBezTo>
                <a:cubicBezTo>
                  <a:pt x="4054006" y="4692733"/>
                  <a:pt x="3741431" y="4577357"/>
                  <a:pt x="3558247" y="4619902"/>
                </a:cubicBezTo>
                <a:cubicBezTo>
                  <a:pt x="3375063" y="4662447"/>
                  <a:pt x="3133073" y="4613231"/>
                  <a:pt x="3001401" y="4619902"/>
                </a:cubicBezTo>
                <a:cubicBezTo>
                  <a:pt x="2869729" y="4626573"/>
                  <a:pt x="2596465" y="4618601"/>
                  <a:pt x="2299775" y="4619902"/>
                </a:cubicBezTo>
                <a:cubicBezTo>
                  <a:pt x="2003085" y="4621203"/>
                  <a:pt x="1954330" y="4570302"/>
                  <a:pt x="1742928" y="4619902"/>
                </a:cubicBezTo>
                <a:cubicBezTo>
                  <a:pt x="1531526" y="4669502"/>
                  <a:pt x="1267334" y="4552864"/>
                  <a:pt x="1113692" y="4619902"/>
                </a:cubicBezTo>
                <a:cubicBezTo>
                  <a:pt x="960050" y="4686940"/>
                  <a:pt x="878290" y="4610685"/>
                  <a:pt x="774016" y="4619902"/>
                </a:cubicBezTo>
                <a:cubicBezTo>
                  <a:pt x="669742" y="4629119"/>
                  <a:pt x="272203" y="4572315"/>
                  <a:pt x="0" y="4619902"/>
                </a:cubicBezTo>
                <a:cubicBezTo>
                  <a:pt x="-1193" y="4493229"/>
                  <a:pt x="28147" y="4308926"/>
                  <a:pt x="0" y="4088613"/>
                </a:cubicBezTo>
                <a:cubicBezTo>
                  <a:pt x="-28147" y="3868300"/>
                  <a:pt x="23450" y="3695739"/>
                  <a:pt x="0" y="3557325"/>
                </a:cubicBezTo>
                <a:cubicBezTo>
                  <a:pt x="-23450" y="3418911"/>
                  <a:pt x="10773" y="3307791"/>
                  <a:pt x="0" y="3072235"/>
                </a:cubicBezTo>
                <a:cubicBezTo>
                  <a:pt x="-10773" y="2836679"/>
                  <a:pt x="50475" y="2674183"/>
                  <a:pt x="0" y="2540946"/>
                </a:cubicBezTo>
                <a:cubicBezTo>
                  <a:pt x="-50475" y="2407709"/>
                  <a:pt x="18351" y="2044386"/>
                  <a:pt x="0" y="1917259"/>
                </a:cubicBezTo>
                <a:cubicBezTo>
                  <a:pt x="-18351" y="1790132"/>
                  <a:pt x="22175" y="1625964"/>
                  <a:pt x="0" y="1432170"/>
                </a:cubicBezTo>
                <a:cubicBezTo>
                  <a:pt x="-22175" y="1238376"/>
                  <a:pt x="26442" y="1100380"/>
                  <a:pt x="0" y="993279"/>
                </a:cubicBezTo>
                <a:cubicBezTo>
                  <a:pt x="-26442" y="886178"/>
                  <a:pt x="13710" y="264114"/>
                  <a:pt x="0" y="0"/>
                </a:cubicBezTo>
                <a:close/>
              </a:path>
              <a:path w="7239000" h="4619902" stroke="0" extrusionOk="0">
                <a:moveTo>
                  <a:pt x="0" y="0"/>
                </a:moveTo>
                <a:cubicBezTo>
                  <a:pt x="120523" y="-19955"/>
                  <a:pt x="251837" y="1362"/>
                  <a:pt x="484456" y="0"/>
                </a:cubicBezTo>
                <a:cubicBezTo>
                  <a:pt x="717075" y="-1362"/>
                  <a:pt x="719479" y="999"/>
                  <a:pt x="824132" y="0"/>
                </a:cubicBezTo>
                <a:cubicBezTo>
                  <a:pt x="928785" y="-999"/>
                  <a:pt x="1215791" y="44792"/>
                  <a:pt x="1525758" y="0"/>
                </a:cubicBezTo>
                <a:cubicBezTo>
                  <a:pt x="1835725" y="-44792"/>
                  <a:pt x="1801236" y="51137"/>
                  <a:pt x="2010215" y="0"/>
                </a:cubicBezTo>
                <a:cubicBezTo>
                  <a:pt x="2219194" y="-51137"/>
                  <a:pt x="2341242" y="29512"/>
                  <a:pt x="2494671" y="0"/>
                </a:cubicBezTo>
                <a:cubicBezTo>
                  <a:pt x="2648100" y="-29512"/>
                  <a:pt x="2907237" y="6673"/>
                  <a:pt x="3196297" y="0"/>
                </a:cubicBezTo>
                <a:cubicBezTo>
                  <a:pt x="3485357" y="-6673"/>
                  <a:pt x="3499307" y="3663"/>
                  <a:pt x="3608363" y="0"/>
                </a:cubicBezTo>
                <a:cubicBezTo>
                  <a:pt x="3717419" y="-3663"/>
                  <a:pt x="4103053" y="63988"/>
                  <a:pt x="4309989" y="0"/>
                </a:cubicBezTo>
                <a:cubicBezTo>
                  <a:pt x="4516925" y="-63988"/>
                  <a:pt x="4861836" y="58330"/>
                  <a:pt x="5011615" y="0"/>
                </a:cubicBezTo>
                <a:cubicBezTo>
                  <a:pt x="5161394" y="-58330"/>
                  <a:pt x="5296563" y="4418"/>
                  <a:pt x="5568462" y="0"/>
                </a:cubicBezTo>
                <a:cubicBezTo>
                  <a:pt x="5840361" y="-4418"/>
                  <a:pt x="6113229" y="47974"/>
                  <a:pt x="6270088" y="0"/>
                </a:cubicBezTo>
                <a:cubicBezTo>
                  <a:pt x="6426947" y="-47974"/>
                  <a:pt x="6595848" y="6709"/>
                  <a:pt x="6754544" y="0"/>
                </a:cubicBezTo>
                <a:cubicBezTo>
                  <a:pt x="6913240" y="-6709"/>
                  <a:pt x="7134223" y="17628"/>
                  <a:pt x="7239000" y="0"/>
                </a:cubicBezTo>
                <a:cubicBezTo>
                  <a:pt x="7260520" y="299426"/>
                  <a:pt x="7177138" y="318172"/>
                  <a:pt x="7239000" y="623687"/>
                </a:cubicBezTo>
                <a:cubicBezTo>
                  <a:pt x="7300862" y="929202"/>
                  <a:pt x="7208704" y="1010752"/>
                  <a:pt x="7239000" y="1201175"/>
                </a:cubicBezTo>
                <a:cubicBezTo>
                  <a:pt x="7269296" y="1391598"/>
                  <a:pt x="7233538" y="1632430"/>
                  <a:pt x="7239000" y="1778662"/>
                </a:cubicBezTo>
                <a:cubicBezTo>
                  <a:pt x="7244462" y="1924894"/>
                  <a:pt x="7184593" y="2136808"/>
                  <a:pt x="7239000" y="2402349"/>
                </a:cubicBezTo>
                <a:cubicBezTo>
                  <a:pt x="7293407" y="2667890"/>
                  <a:pt x="7215404" y="2778461"/>
                  <a:pt x="7239000" y="3026036"/>
                </a:cubicBezTo>
                <a:cubicBezTo>
                  <a:pt x="7262596" y="3273611"/>
                  <a:pt x="7172140" y="3470628"/>
                  <a:pt x="7239000" y="3649723"/>
                </a:cubicBezTo>
                <a:cubicBezTo>
                  <a:pt x="7305860" y="3828818"/>
                  <a:pt x="7230100" y="3888855"/>
                  <a:pt x="7239000" y="4088613"/>
                </a:cubicBezTo>
                <a:cubicBezTo>
                  <a:pt x="7247900" y="4288371"/>
                  <a:pt x="7218510" y="4456176"/>
                  <a:pt x="7239000" y="4619902"/>
                </a:cubicBezTo>
                <a:cubicBezTo>
                  <a:pt x="6997595" y="4652423"/>
                  <a:pt x="6743945" y="4582312"/>
                  <a:pt x="6609764" y="4619902"/>
                </a:cubicBezTo>
                <a:cubicBezTo>
                  <a:pt x="6475583" y="4657492"/>
                  <a:pt x="6323573" y="4611324"/>
                  <a:pt x="6197698" y="4619902"/>
                </a:cubicBezTo>
                <a:cubicBezTo>
                  <a:pt x="6071823" y="4628480"/>
                  <a:pt x="5774965" y="4597740"/>
                  <a:pt x="5640852" y="4619902"/>
                </a:cubicBezTo>
                <a:cubicBezTo>
                  <a:pt x="5506739" y="4642064"/>
                  <a:pt x="5425491" y="4613969"/>
                  <a:pt x="5301175" y="4619902"/>
                </a:cubicBezTo>
                <a:cubicBezTo>
                  <a:pt x="5176859" y="4625835"/>
                  <a:pt x="5115419" y="4611360"/>
                  <a:pt x="4961499" y="4619902"/>
                </a:cubicBezTo>
                <a:cubicBezTo>
                  <a:pt x="4807579" y="4628444"/>
                  <a:pt x="4649059" y="4584075"/>
                  <a:pt x="4404653" y="4619902"/>
                </a:cubicBezTo>
                <a:cubicBezTo>
                  <a:pt x="4160247" y="4655729"/>
                  <a:pt x="4187376" y="4603527"/>
                  <a:pt x="3992587" y="4619902"/>
                </a:cubicBezTo>
                <a:cubicBezTo>
                  <a:pt x="3797798" y="4636277"/>
                  <a:pt x="3557339" y="4604615"/>
                  <a:pt x="3363351" y="4619902"/>
                </a:cubicBezTo>
                <a:cubicBezTo>
                  <a:pt x="3169363" y="4635189"/>
                  <a:pt x="3091872" y="4592964"/>
                  <a:pt x="2951285" y="4619902"/>
                </a:cubicBezTo>
                <a:cubicBezTo>
                  <a:pt x="2810698" y="4646840"/>
                  <a:pt x="2514756" y="4613556"/>
                  <a:pt x="2322048" y="4619902"/>
                </a:cubicBezTo>
                <a:cubicBezTo>
                  <a:pt x="2129340" y="4626248"/>
                  <a:pt x="2126915" y="4613585"/>
                  <a:pt x="1982372" y="4619902"/>
                </a:cubicBezTo>
                <a:cubicBezTo>
                  <a:pt x="1837829" y="4626219"/>
                  <a:pt x="1561557" y="4549470"/>
                  <a:pt x="1353136" y="4619902"/>
                </a:cubicBezTo>
                <a:cubicBezTo>
                  <a:pt x="1144715" y="4690334"/>
                  <a:pt x="1046836" y="4590037"/>
                  <a:pt x="941070" y="4619902"/>
                </a:cubicBezTo>
                <a:cubicBezTo>
                  <a:pt x="835304" y="4649767"/>
                  <a:pt x="744159" y="4618005"/>
                  <a:pt x="601394" y="4619902"/>
                </a:cubicBezTo>
                <a:cubicBezTo>
                  <a:pt x="458629" y="4621799"/>
                  <a:pt x="155118" y="4564416"/>
                  <a:pt x="0" y="4619902"/>
                </a:cubicBezTo>
                <a:cubicBezTo>
                  <a:pt x="-60770" y="4490020"/>
                  <a:pt x="31452" y="4124472"/>
                  <a:pt x="0" y="3996215"/>
                </a:cubicBezTo>
                <a:cubicBezTo>
                  <a:pt x="-31452" y="3867958"/>
                  <a:pt x="23256" y="3636989"/>
                  <a:pt x="0" y="3511126"/>
                </a:cubicBezTo>
                <a:cubicBezTo>
                  <a:pt x="-23256" y="3385263"/>
                  <a:pt x="48360" y="3164326"/>
                  <a:pt x="0" y="3072235"/>
                </a:cubicBezTo>
                <a:cubicBezTo>
                  <a:pt x="-48360" y="2980144"/>
                  <a:pt x="44868" y="2758655"/>
                  <a:pt x="0" y="2633344"/>
                </a:cubicBezTo>
                <a:cubicBezTo>
                  <a:pt x="-44868" y="2508033"/>
                  <a:pt x="64760" y="2140497"/>
                  <a:pt x="0" y="2009657"/>
                </a:cubicBezTo>
                <a:cubicBezTo>
                  <a:pt x="-64760" y="1878817"/>
                  <a:pt x="36773" y="1786315"/>
                  <a:pt x="0" y="1570767"/>
                </a:cubicBezTo>
                <a:cubicBezTo>
                  <a:pt x="-36773" y="1355219"/>
                  <a:pt x="41269" y="1195124"/>
                  <a:pt x="0" y="993279"/>
                </a:cubicBezTo>
                <a:cubicBezTo>
                  <a:pt x="-41269" y="791434"/>
                  <a:pt x="12047" y="652779"/>
                  <a:pt x="0" y="508189"/>
                </a:cubicBezTo>
                <a:cubicBezTo>
                  <a:pt x="-12047" y="363599"/>
                  <a:pt x="9599" y="232839"/>
                  <a:pt x="0" y="0"/>
                </a:cubicBezTo>
                <a:close/>
              </a:path>
            </a:pathLst>
          </a:custGeom>
          <a:solidFill>
            <a:schemeClr val="tx1"/>
          </a:solidFill>
          <a:ln w="101600">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Minecraft" panose="02000603000000000000" pitchFamily="50" charset="0"/>
                <a:ea typeface="Minecraft" panose="02000603000000000000" pitchFamily="50" charset="0"/>
              </a:rPr>
              <a:t>Introduction</a:t>
            </a:r>
          </a:p>
        </p:txBody>
      </p:sp>
      <p:cxnSp>
        <p:nvCxnSpPr>
          <p:cNvPr id="8" name="Straight Connector 7">
            <a:extLst>
              <a:ext uri="{FF2B5EF4-FFF2-40B4-BE49-F238E27FC236}">
                <a16:creationId xmlns:a16="http://schemas.microsoft.com/office/drawing/2014/main" id="{30EFBEC6-8FFE-4F72-8D77-F0D79A2BD080}"/>
              </a:ext>
            </a:extLst>
          </p:cNvPr>
          <p:cNvCxnSpPr/>
          <p:nvPr/>
        </p:nvCxnSpPr>
        <p:spPr>
          <a:xfrm>
            <a:off x="6477000" y="5600700"/>
            <a:ext cx="52578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587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2916047" y="8831647"/>
            <a:ext cx="12076659" cy="7637425"/>
          </a:xfrm>
          <a:custGeom>
            <a:avLst/>
            <a:gdLst/>
            <a:ahLst/>
            <a:cxnLst/>
            <a:rect l="l" t="t" r="r" b="b"/>
            <a:pathLst>
              <a:path w="12076659" h="7637425">
                <a:moveTo>
                  <a:pt x="0" y="0"/>
                </a:moveTo>
                <a:lnTo>
                  <a:pt x="12076659" y="0"/>
                </a:lnTo>
                <a:lnTo>
                  <a:pt x="12076659" y="7637425"/>
                </a:lnTo>
                <a:lnTo>
                  <a:pt x="0" y="7637425"/>
                </a:lnTo>
                <a:lnTo>
                  <a:pt x="0" y="0"/>
                </a:lnTo>
                <a:close/>
              </a:path>
            </a:pathLst>
          </a:custGeom>
          <a:blipFill>
            <a:blip r:embed="rId2">
              <a:alphaModFix amt="50000"/>
            </a:blip>
            <a:stretch>
              <a:fillRect l="-2958" r="-2958"/>
            </a:stretch>
          </a:blipFill>
        </p:spPr>
        <p:txBody>
          <a:bodyPr/>
          <a:lstStyle/>
          <a:p>
            <a:endParaRPr lang="en-AE"/>
          </a:p>
        </p:txBody>
      </p:sp>
      <p:sp>
        <p:nvSpPr>
          <p:cNvPr id="3" name="Freeform 3"/>
          <p:cNvSpPr/>
          <p:nvPr/>
        </p:nvSpPr>
        <p:spPr>
          <a:xfrm>
            <a:off x="2916047" y="-5095497"/>
            <a:ext cx="12076659" cy="7210772"/>
          </a:xfrm>
          <a:custGeom>
            <a:avLst/>
            <a:gdLst/>
            <a:ahLst/>
            <a:cxnLst/>
            <a:rect l="l" t="t" r="r" b="b"/>
            <a:pathLst>
              <a:path w="12076659" h="7210772">
                <a:moveTo>
                  <a:pt x="0" y="0"/>
                </a:moveTo>
                <a:lnTo>
                  <a:pt x="12076659" y="0"/>
                </a:lnTo>
                <a:lnTo>
                  <a:pt x="12076659" y="7210772"/>
                </a:lnTo>
                <a:lnTo>
                  <a:pt x="0" y="7210772"/>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5561691" y="90686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375200" y="9008917"/>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7" name="TextBox 6">
            <a:extLst>
              <a:ext uri="{FF2B5EF4-FFF2-40B4-BE49-F238E27FC236}">
                <a16:creationId xmlns:a16="http://schemas.microsoft.com/office/drawing/2014/main" id="{230E1C16-BDD1-4418-9A04-1A6F3C5EEEF0}"/>
              </a:ext>
            </a:extLst>
          </p:cNvPr>
          <p:cNvSpPr txBox="1"/>
          <p:nvPr/>
        </p:nvSpPr>
        <p:spPr>
          <a:xfrm>
            <a:off x="1322858" y="2400300"/>
            <a:ext cx="12455906" cy="923330"/>
          </a:xfrm>
          <a:prstGeom prst="rect">
            <a:avLst/>
          </a:prstGeom>
          <a:noFill/>
        </p:spPr>
        <p:txBody>
          <a:bodyPr wrap="square" rtlCol="0">
            <a:spAutoFit/>
          </a:bodyPr>
          <a:lstStyle/>
          <a:p>
            <a:r>
              <a:rPr lang="en-US" sz="5400" b="1" dirty="0">
                <a:solidFill>
                  <a:srgbClr val="C00000"/>
                </a:solidFill>
                <a:latin typeface="Minecraft" panose="02000603000000000000" pitchFamily="50" charset="0"/>
                <a:ea typeface="Minecraft" panose="02000603000000000000" pitchFamily="50" charset="0"/>
              </a:rPr>
              <a:t>What is a web?</a:t>
            </a:r>
          </a:p>
        </p:txBody>
      </p:sp>
      <p:sp>
        <p:nvSpPr>
          <p:cNvPr id="6" name="TextBox 5">
            <a:extLst>
              <a:ext uri="{FF2B5EF4-FFF2-40B4-BE49-F238E27FC236}">
                <a16:creationId xmlns:a16="http://schemas.microsoft.com/office/drawing/2014/main" id="{CEAAC399-2C49-40AC-A389-1B39007C8D6F}"/>
              </a:ext>
            </a:extLst>
          </p:cNvPr>
          <p:cNvSpPr txBox="1"/>
          <p:nvPr/>
        </p:nvSpPr>
        <p:spPr>
          <a:xfrm>
            <a:off x="1857276" y="4066282"/>
            <a:ext cx="15772524" cy="2554545"/>
          </a:xfrm>
          <a:prstGeom prst="rect">
            <a:avLst/>
          </a:prstGeom>
          <a:noFill/>
        </p:spPr>
        <p:txBody>
          <a:bodyPr wrap="square" rtlCol="0">
            <a:spAutoFit/>
          </a:bodyPr>
          <a:lstStyle/>
          <a:p>
            <a:r>
              <a:rPr lang="en-US" sz="3200" b="0" i="0" dirty="0">
                <a:solidFill>
                  <a:schemeClr val="bg1"/>
                </a:solidFill>
                <a:effectLst/>
                <a:latin typeface="helveticaregular"/>
              </a:rPr>
              <a:t>The Web is the common name for the </a:t>
            </a:r>
            <a:r>
              <a:rPr lang="en-US" sz="3200" b="1" i="0" dirty="0">
                <a:solidFill>
                  <a:schemeClr val="bg1"/>
                </a:solidFill>
                <a:effectLst/>
                <a:latin typeface="helveticaregular"/>
              </a:rPr>
              <a:t>World Wide Web</a:t>
            </a:r>
            <a:r>
              <a:rPr lang="en-US" sz="3200" b="0" i="0" dirty="0">
                <a:solidFill>
                  <a:schemeClr val="bg1"/>
                </a:solidFill>
                <a:effectLst/>
                <a:latin typeface="helveticaregular"/>
              </a:rPr>
              <a:t>, a subset of the Internet consisting of the pages that can be accessed by a Web browser.</a:t>
            </a:r>
          </a:p>
          <a:p>
            <a:endParaRPr lang="en-US" sz="3200" dirty="0">
              <a:solidFill>
                <a:schemeClr val="bg1"/>
              </a:solidFill>
              <a:latin typeface="helveticaregular"/>
            </a:endParaRPr>
          </a:p>
          <a:p>
            <a:r>
              <a:rPr lang="en-US" sz="3200" dirty="0">
                <a:solidFill>
                  <a:schemeClr val="bg1"/>
                </a:solidFill>
                <a:latin typeface="helveticaregular"/>
              </a:rPr>
              <a:t>We can access the web using web browsers, and then search using a search engine (ex: google), that will lead us to a website of our choice.</a:t>
            </a:r>
            <a:endParaRPr lang="en-US" sz="3200" dirty="0">
              <a:solidFill>
                <a:schemeClr val="bg1"/>
              </a:solidFill>
              <a:latin typeface="Lucida Console" panose="020B0609040504020204" pitchFamily="49" charset="0"/>
            </a:endParaRPr>
          </a:p>
        </p:txBody>
      </p:sp>
      <p:pic>
        <p:nvPicPr>
          <p:cNvPr id="2052" name="Picture 4" descr="Download Browsers Free Png Image HQ PNG Image | FreePNGImg">
            <a:extLst>
              <a:ext uri="{FF2B5EF4-FFF2-40B4-BE49-F238E27FC236}">
                <a16:creationId xmlns:a16="http://schemas.microsoft.com/office/drawing/2014/main" id="{BF1C50E1-EE39-FBDC-24F1-85668FB79E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5570" y="7132874"/>
            <a:ext cx="2336859" cy="150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2916047" y="8831647"/>
            <a:ext cx="12076659" cy="7637425"/>
          </a:xfrm>
          <a:custGeom>
            <a:avLst/>
            <a:gdLst/>
            <a:ahLst/>
            <a:cxnLst/>
            <a:rect l="l" t="t" r="r" b="b"/>
            <a:pathLst>
              <a:path w="12076659" h="7637425">
                <a:moveTo>
                  <a:pt x="0" y="0"/>
                </a:moveTo>
                <a:lnTo>
                  <a:pt x="12076659" y="0"/>
                </a:lnTo>
                <a:lnTo>
                  <a:pt x="12076659" y="7637425"/>
                </a:lnTo>
                <a:lnTo>
                  <a:pt x="0" y="7637425"/>
                </a:lnTo>
                <a:lnTo>
                  <a:pt x="0" y="0"/>
                </a:lnTo>
                <a:close/>
              </a:path>
            </a:pathLst>
          </a:custGeom>
          <a:blipFill>
            <a:blip r:embed="rId3">
              <a:alphaModFix amt="50000"/>
            </a:blip>
            <a:stretch>
              <a:fillRect l="-2958" r="-2958"/>
            </a:stretch>
          </a:blipFill>
        </p:spPr>
        <p:txBody>
          <a:bodyPr/>
          <a:lstStyle/>
          <a:p>
            <a:endParaRPr lang="en-AE"/>
          </a:p>
        </p:txBody>
      </p:sp>
      <p:sp>
        <p:nvSpPr>
          <p:cNvPr id="3" name="Freeform 3"/>
          <p:cNvSpPr/>
          <p:nvPr/>
        </p:nvSpPr>
        <p:spPr>
          <a:xfrm>
            <a:off x="2916047" y="-5095497"/>
            <a:ext cx="12076659" cy="7210772"/>
          </a:xfrm>
          <a:custGeom>
            <a:avLst/>
            <a:gdLst/>
            <a:ahLst/>
            <a:cxnLst/>
            <a:rect l="l" t="t" r="r" b="b"/>
            <a:pathLst>
              <a:path w="12076659" h="7210772">
                <a:moveTo>
                  <a:pt x="0" y="0"/>
                </a:moveTo>
                <a:lnTo>
                  <a:pt x="12076659" y="0"/>
                </a:lnTo>
                <a:lnTo>
                  <a:pt x="12076659" y="7210772"/>
                </a:lnTo>
                <a:lnTo>
                  <a:pt x="0" y="7210772"/>
                </a:lnTo>
                <a:lnTo>
                  <a:pt x="0" y="0"/>
                </a:lnTo>
                <a:close/>
              </a:path>
            </a:pathLst>
          </a:custGeom>
          <a:blipFill>
            <a:blip r:embed="rId3">
              <a:alphaModFix amt="50000"/>
            </a:blip>
            <a:stretch>
              <a:fillRect/>
            </a:stretch>
          </a:blipFill>
        </p:spPr>
        <p:txBody>
          <a:bodyPr/>
          <a:lstStyle/>
          <a:p>
            <a:endParaRPr lang="en-AE"/>
          </a:p>
        </p:txBody>
      </p:sp>
      <p:sp>
        <p:nvSpPr>
          <p:cNvPr id="4" name="Freeform 4"/>
          <p:cNvSpPr/>
          <p:nvPr/>
        </p:nvSpPr>
        <p:spPr>
          <a:xfrm>
            <a:off x="15561691" y="90686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4"/>
            <a:stretch>
              <a:fillRect/>
            </a:stretch>
          </a:blipFill>
        </p:spPr>
        <p:txBody>
          <a:bodyPr/>
          <a:lstStyle/>
          <a:p>
            <a:endParaRPr lang="en-AE"/>
          </a:p>
        </p:txBody>
      </p:sp>
      <p:sp>
        <p:nvSpPr>
          <p:cNvPr id="5" name="Freeform 5"/>
          <p:cNvSpPr/>
          <p:nvPr/>
        </p:nvSpPr>
        <p:spPr>
          <a:xfrm>
            <a:off x="375200" y="9008917"/>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5"/>
            <a:stretch>
              <a:fillRect/>
            </a:stretch>
          </a:blipFill>
        </p:spPr>
        <p:txBody>
          <a:bodyPr/>
          <a:lstStyle/>
          <a:p>
            <a:endParaRPr lang="en-AE"/>
          </a:p>
        </p:txBody>
      </p:sp>
      <p:sp>
        <p:nvSpPr>
          <p:cNvPr id="7" name="TextBox 6">
            <a:extLst>
              <a:ext uri="{FF2B5EF4-FFF2-40B4-BE49-F238E27FC236}">
                <a16:creationId xmlns:a16="http://schemas.microsoft.com/office/drawing/2014/main" id="{230E1C16-BDD1-4418-9A04-1A6F3C5EEEF0}"/>
              </a:ext>
            </a:extLst>
          </p:cNvPr>
          <p:cNvSpPr txBox="1"/>
          <p:nvPr/>
        </p:nvSpPr>
        <p:spPr>
          <a:xfrm>
            <a:off x="508471" y="1791678"/>
            <a:ext cx="12455906" cy="923330"/>
          </a:xfrm>
          <a:prstGeom prst="rect">
            <a:avLst/>
          </a:prstGeom>
          <a:noFill/>
        </p:spPr>
        <p:txBody>
          <a:bodyPr wrap="square" rtlCol="0">
            <a:spAutoFit/>
          </a:bodyPr>
          <a:lstStyle/>
          <a:p>
            <a:r>
              <a:rPr lang="en-US" sz="5400" b="1" dirty="0">
                <a:solidFill>
                  <a:srgbClr val="C00000"/>
                </a:solidFill>
                <a:latin typeface="Minecraft" panose="02000603000000000000" pitchFamily="50" charset="0"/>
                <a:ea typeface="Minecraft" panose="02000603000000000000" pitchFamily="50" charset="0"/>
              </a:rPr>
              <a:t>Why web?</a:t>
            </a:r>
          </a:p>
        </p:txBody>
      </p:sp>
      <p:sp>
        <p:nvSpPr>
          <p:cNvPr id="9" name="Content Placeholder 3">
            <a:extLst>
              <a:ext uri="{FF2B5EF4-FFF2-40B4-BE49-F238E27FC236}">
                <a16:creationId xmlns:a16="http://schemas.microsoft.com/office/drawing/2014/main" id="{159BE751-F23D-811F-C1B6-141CF92FC4C7}"/>
              </a:ext>
            </a:extLst>
          </p:cNvPr>
          <p:cNvSpPr txBox="1">
            <a:spLocks/>
          </p:cNvSpPr>
          <p:nvPr/>
        </p:nvSpPr>
        <p:spPr>
          <a:xfrm>
            <a:off x="1087132" y="3112947"/>
            <a:ext cx="17086567" cy="6312279"/>
          </a:xfrm>
          <a:prstGeom prst="rect">
            <a:avLst/>
          </a:prstGeom>
        </p:spPr>
        <p:txBody>
          <a:bodyPr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FFFF00"/>
                </a:solidFill>
              </a:rPr>
              <a:t>Let’s look at some statistics:</a:t>
            </a:r>
          </a:p>
          <a:p>
            <a:pPr lvl="1"/>
            <a:r>
              <a:rPr lang="en-US" dirty="0">
                <a:solidFill>
                  <a:schemeClr val="bg1"/>
                </a:solidFill>
              </a:rPr>
              <a:t>Over 3.9 billion internet users in the world</a:t>
            </a:r>
          </a:p>
          <a:p>
            <a:pPr lvl="1"/>
            <a:r>
              <a:rPr lang="en-US" dirty="0">
                <a:solidFill>
                  <a:schemeClr val="bg1"/>
                </a:solidFill>
              </a:rPr>
              <a:t>Over 1.9 billion websites online</a:t>
            </a:r>
          </a:p>
          <a:p>
            <a:r>
              <a:rPr lang="en-US" dirty="0">
                <a:solidFill>
                  <a:srgbClr val="FFFF00"/>
                </a:solidFill>
              </a:rPr>
              <a:t>We use websites for everything: </a:t>
            </a:r>
            <a:r>
              <a:rPr lang="en-CA" dirty="0">
                <a:solidFill>
                  <a:srgbClr val="FFFF00"/>
                </a:solidFill>
              </a:rPr>
              <a:t>e-commerce, online banking to social networking, social media, etc.</a:t>
            </a:r>
          </a:p>
          <a:p>
            <a:r>
              <a:rPr lang="en-CA" dirty="0">
                <a:solidFill>
                  <a:srgbClr val="FFFF00"/>
                </a:solidFill>
              </a:rPr>
              <a:t>Web security has become a major concern for businesses. </a:t>
            </a:r>
          </a:p>
          <a:p>
            <a:r>
              <a:rPr lang="en-CA" dirty="0">
                <a:solidFill>
                  <a:srgbClr val="FFFF00"/>
                </a:solidFill>
              </a:rPr>
              <a:t>Recent example: </a:t>
            </a:r>
            <a:r>
              <a:rPr lang="en-CA" dirty="0">
                <a:solidFill>
                  <a:schemeClr val="bg1"/>
                </a:solidFill>
              </a:rPr>
              <a:t>Equifax. The breach exposed the personal information of 143 million US users and an estimated 100,000 Canadian users. </a:t>
            </a:r>
          </a:p>
          <a:p>
            <a:r>
              <a:rPr lang="en-CA" dirty="0">
                <a:solidFill>
                  <a:srgbClr val="FFFF00"/>
                </a:solidFill>
              </a:rPr>
              <a:t>According to Trustwave’s 2018 Global Security Report:</a:t>
            </a:r>
          </a:p>
          <a:p>
            <a:pPr lvl="1"/>
            <a:r>
              <a:rPr lang="en-CA" dirty="0">
                <a:solidFill>
                  <a:schemeClr val="bg1"/>
                </a:solidFill>
              </a:rPr>
              <a:t>100% of the web applications scanned by Trustwave displayed at least one vulnerability.</a:t>
            </a:r>
          </a:p>
          <a:p>
            <a:pPr lvl="1"/>
            <a:r>
              <a:rPr lang="en-CA" dirty="0">
                <a:solidFill>
                  <a:schemeClr val="bg1"/>
                </a:solidFill>
              </a:rPr>
              <a:t>Median number of 11 vulnerabilities detected per application. </a:t>
            </a:r>
          </a:p>
          <a:p>
            <a:pPr lvl="1"/>
            <a:endParaRPr lang="en-CA" dirty="0">
              <a:solidFill>
                <a:schemeClr val="bg1"/>
              </a:solidFill>
            </a:endParaRPr>
          </a:p>
          <a:p>
            <a:pPr lvl="1"/>
            <a:endParaRPr lang="en-CA" dirty="0">
              <a:solidFill>
                <a:schemeClr val="bg1"/>
              </a:solidFill>
            </a:endParaRPr>
          </a:p>
          <a:p>
            <a:endParaRPr lang="en-CA" dirty="0">
              <a:solidFill>
                <a:schemeClr val="bg1"/>
              </a:solidFill>
            </a:endParaRPr>
          </a:p>
          <a:p>
            <a:endParaRPr lang="en-CA" dirty="0">
              <a:solidFill>
                <a:schemeClr val="bg1"/>
              </a:solidFill>
            </a:endParaRPr>
          </a:p>
          <a:p>
            <a:endParaRPr lang="en-US" dirty="0">
              <a:solidFill>
                <a:schemeClr val="bg1"/>
              </a:solidFill>
            </a:endParaRPr>
          </a:p>
          <a:p>
            <a:pPr marL="0" indent="0">
              <a:buFont typeface="Arial" pitchFamily="34" charset="0"/>
              <a:buNone/>
            </a:pPr>
            <a:endParaRPr lang="en-US" dirty="0">
              <a:solidFill>
                <a:schemeClr val="bg1"/>
              </a:solidFill>
            </a:endParaRPr>
          </a:p>
        </p:txBody>
      </p:sp>
    </p:spTree>
    <p:extLst>
      <p:ext uri="{BB962C8B-B14F-4D97-AF65-F5344CB8AC3E}">
        <p14:creationId xmlns:p14="http://schemas.microsoft.com/office/powerpoint/2010/main" val="484955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2406536" y="-2448038"/>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a:off x="-2404940" y="5676900"/>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5714091" y="92210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205248" y="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10D4893D-053B-454A-B2AE-FD758756766D}"/>
              </a:ext>
            </a:extLst>
          </p:cNvPr>
          <p:cNvSpPr txBox="1"/>
          <p:nvPr/>
        </p:nvSpPr>
        <p:spPr>
          <a:xfrm>
            <a:off x="1502529" y="1725258"/>
            <a:ext cx="13466953" cy="923330"/>
          </a:xfrm>
          <a:prstGeom prst="rect">
            <a:avLst/>
          </a:prstGeom>
          <a:noFill/>
        </p:spPr>
        <p:txBody>
          <a:bodyPr wrap="square" rtlCol="0">
            <a:spAutoFit/>
          </a:bodyPr>
          <a:lstStyle/>
          <a:p>
            <a:pPr algn="ctr"/>
            <a:r>
              <a:rPr lang="en-US" sz="5400" b="1" dirty="0">
                <a:solidFill>
                  <a:srgbClr val="C00000"/>
                </a:solidFill>
                <a:latin typeface="Minecraft" panose="02000603000000000000" pitchFamily="50" charset="0"/>
                <a:ea typeface="Minecraft" panose="02000603000000000000" pitchFamily="50" charset="0"/>
              </a:rPr>
              <a:t>How the web works?</a:t>
            </a:r>
          </a:p>
        </p:txBody>
      </p:sp>
      <p:pic>
        <p:nvPicPr>
          <p:cNvPr id="3080" name="Picture 8" descr="What is The Client-Server Architecture? Everything you Need to Know -  CyberTalents">
            <a:extLst>
              <a:ext uri="{FF2B5EF4-FFF2-40B4-BE49-F238E27FC236}">
                <a16:creationId xmlns:a16="http://schemas.microsoft.com/office/drawing/2014/main" id="{52E5914B-9814-34F1-202A-CBB922906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2522" y="3616360"/>
            <a:ext cx="5937236" cy="593723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915E9E89-AE85-4F21-3180-2F559F8D5B1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20129" y="6321435"/>
            <a:ext cx="2023869" cy="772444"/>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70E77967-97BC-533F-214A-4E91021802A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3945" y="6205098"/>
            <a:ext cx="759759" cy="75975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Html - Free interface icons">
            <a:extLst>
              <a:ext uri="{FF2B5EF4-FFF2-40B4-BE49-F238E27FC236}">
                <a16:creationId xmlns:a16="http://schemas.microsoft.com/office/drawing/2014/main" id="{9FB48991-E4A0-4526-48C5-D310E9C46AB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66880" y="7691022"/>
            <a:ext cx="866887" cy="866887"/>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096959CC-2ED7-4D1D-7BD3-40052A0394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4413" y="3433103"/>
            <a:ext cx="4099174" cy="19874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CA5BC79-BCD0-D1F3-79D0-3EBF20AC8BE8}"/>
              </a:ext>
            </a:extLst>
          </p:cNvPr>
          <p:cNvSpPr txBox="1"/>
          <p:nvPr/>
        </p:nvSpPr>
        <p:spPr>
          <a:xfrm>
            <a:off x="969112" y="5676900"/>
            <a:ext cx="4413651" cy="523220"/>
          </a:xfrm>
          <a:prstGeom prst="rect">
            <a:avLst/>
          </a:prstGeom>
          <a:noFill/>
        </p:spPr>
        <p:txBody>
          <a:bodyPr wrap="square">
            <a:spAutoFit/>
          </a:bodyPr>
          <a:lstStyle/>
          <a:p>
            <a:r>
              <a:rPr lang="en-AE" sz="2800" b="1" dirty="0">
                <a:solidFill>
                  <a:srgbClr val="FFFF00"/>
                </a:solidFill>
              </a:rPr>
              <a:t>https://restninja.io/</a:t>
            </a:r>
          </a:p>
        </p:txBody>
      </p:sp>
      <p:pic>
        <p:nvPicPr>
          <p:cNvPr id="3106" name="Picture 34" descr="How do Web Servers work? - GeeksforGeeks">
            <a:extLst>
              <a:ext uri="{FF2B5EF4-FFF2-40B4-BE49-F238E27FC236}">
                <a16:creationId xmlns:a16="http://schemas.microsoft.com/office/drawing/2014/main" id="{8DFEAF5B-4750-4AFB-3D21-88F0C62BD1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019" y="6430074"/>
            <a:ext cx="3759545" cy="33887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2406536" y="-2448038"/>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3">
              <a:alphaModFix amt="50000"/>
            </a:blip>
            <a:stretch>
              <a:fillRect/>
            </a:stretch>
          </a:blipFill>
        </p:spPr>
        <p:txBody>
          <a:bodyPr/>
          <a:lstStyle/>
          <a:p>
            <a:endParaRPr lang="en-AE"/>
          </a:p>
        </p:txBody>
      </p:sp>
      <p:sp>
        <p:nvSpPr>
          <p:cNvPr id="3" name="Freeform 3"/>
          <p:cNvSpPr/>
          <p:nvPr/>
        </p:nvSpPr>
        <p:spPr>
          <a:xfrm>
            <a:off x="-2404940" y="5676900"/>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3">
              <a:alphaModFix amt="50000"/>
            </a:blip>
            <a:stretch>
              <a:fillRect/>
            </a:stretch>
          </a:blipFill>
        </p:spPr>
        <p:txBody>
          <a:bodyPr/>
          <a:lstStyle/>
          <a:p>
            <a:endParaRPr lang="en-AE"/>
          </a:p>
        </p:txBody>
      </p:sp>
      <p:sp>
        <p:nvSpPr>
          <p:cNvPr id="4" name="Freeform 4"/>
          <p:cNvSpPr/>
          <p:nvPr/>
        </p:nvSpPr>
        <p:spPr>
          <a:xfrm>
            <a:off x="15714091" y="92210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4"/>
            <a:stretch>
              <a:fillRect/>
            </a:stretch>
          </a:blipFill>
        </p:spPr>
        <p:txBody>
          <a:bodyPr/>
          <a:lstStyle/>
          <a:p>
            <a:endParaRPr lang="en-AE"/>
          </a:p>
        </p:txBody>
      </p:sp>
      <p:sp>
        <p:nvSpPr>
          <p:cNvPr id="5" name="Freeform 5"/>
          <p:cNvSpPr/>
          <p:nvPr/>
        </p:nvSpPr>
        <p:spPr>
          <a:xfrm>
            <a:off x="205248" y="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5"/>
            <a:stretch>
              <a:fillRect/>
            </a:stretch>
          </a:blipFill>
        </p:spPr>
        <p:txBody>
          <a:bodyPr/>
          <a:lstStyle/>
          <a:p>
            <a:endParaRPr lang="en-AE"/>
          </a:p>
        </p:txBody>
      </p:sp>
      <p:sp>
        <p:nvSpPr>
          <p:cNvPr id="6" name="TextBox 5">
            <a:extLst>
              <a:ext uri="{FF2B5EF4-FFF2-40B4-BE49-F238E27FC236}">
                <a16:creationId xmlns:a16="http://schemas.microsoft.com/office/drawing/2014/main" id="{10D4893D-053B-454A-B2AE-FD758756766D}"/>
              </a:ext>
            </a:extLst>
          </p:cNvPr>
          <p:cNvSpPr txBox="1"/>
          <p:nvPr/>
        </p:nvSpPr>
        <p:spPr>
          <a:xfrm>
            <a:off x="1262523" y="2109283"/>
            <a:ext cx="13466953" cy="1754326"/>
          </a:xfrm>
          <a:prstGeom prst="rect">
            <a:avLst/>
          </a:prstGeom>
          <a:noFill/>
        </p:spPr>
        <p:txBody>
          <a:bodyPr wrap="square" rtlCol="0">
            <a:spAutoFit/>
          </a:bodyPr>
          <a:lstStyle/>
          <a:p>
            <a:pPr algn="ctr"/>
            <a:r>
              <a:rPr lang="en-US" sz="5400" b="1" dirty="0">
                <a:solidFill>
                  <a:srgbClr val="C00000"/>
                </a:solidFill>
                <a:latin typeface="Minecraft" panose="02000603000000000000" pitchFamily="50" charset="0"/>
                <a:ea typeface="Minecraft" panose="02000603000000000000" pitchFamily="50" charset="0"/>
              </a:rPr>
              <a:t>Wait a minute, what is a server?</a:t>
            </a:r>
          </a:p>
        </p:txBody>
      </p:sp>
      <p:sp>
        <p:nvSpPr>
          <p:cNvPr id="7" name="Content Placeholder 3">
            <a:extLst>
              <a:ext uri="{FF2B5EF4-FFF2-40B4-BE49-F238E27FC236}">
                <a16:creationId xmlns:a16="http://schemas.microsoft.com/office/drawing/2014/main" id="{FAE444A9-6709-D35F-2DAB-71DD1463EDCF}"/>
              </a:ext>
            </a:extLst>
          </p:cNvPr>
          <p:cNvSpPr txBox="1">
            <a:spLocks/>
          </p:cNvSpPr>
          <p:nvPr/>
        </p:nvSpPr>
        <p:spPr>
          <a:xfrm>
            <a:off x="2638827" y="4610100"/>
            <a:ext cx="10714343" cy="3687903"/>
          </a:xfrm>
          <a:prstGeom prst="rect">
            <a:avLst/>
          </a:prstGeom>
        </p:spPr>
        <p:txBody>
          <a:bodyPr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FFFF00"/>
                </a:solidFill>
              </a:rPr>
              <a:t>Any computer in the world can be a server. </a:t>
            </a:r>
          </a:p>
          <a:p>
            <a:r>
              <a:rPr lang="en-US" dirty="0">
                <a:solidFill>
                  <a:srgbClr val="FFFF00"/>
                </a:solidFill>
              </a:rPr>
              <a:t>Most servers uses Linux distros as the operating system such as: ubuntu, Debian etc.. Why? Linux is just better!</a:t>
            </a:r>
          </a:p>
          <a:p>
            <a:endParaRPr lang="en-US" dirty="0">
              <a:solidFill>
                <a:schemeClr val="bg1"/>
              </a:solidFill>
            </a:endParaRPr>
          </a:p>
        </p:txBody>
      </p:sp>
      <p:pic>
        <p:nvPicPr>
          <p:cNvPr id="10246" name="Picture 6" descr="SSH Tutorial — Step-by-step instructions on how to set up an ssh connection  using AWS. | by Emediong Samuel | FAUN — Developer Community 🐾">
            <a:extLst>
              <a:ext uri="{FF2B5EF4-FFF2-40B4-BE49-F238E27FC236}">
                <a16:creationId xmlns:a16="http://schemas.microsoft.com/office/drawing/2014/main" id="{922C2429-6DE3-DD61-1DC5-070858485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2595" y="6944088"/>
            <a:ext cx="7781925" cy="24346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081CF27-6CE5-5923-7317-C0272EC77499}"/>
              </a:ext>
            </a:extLst>
          </p:cNvPr>
          <p:cNvSpPr txBox="1"/>
          <p:nvPr/>
        </p:nvSpPr>
        <p:spPr>
          <a:xfrm>
            <a:off x="10225088" y="4681835"/>
            <a:ext cx="11194256" cy="461665"/>
          </a:xfrm>
          <a:prstGeom prst="rect">
            <a:avLst/>
          </a:prstGeom>
          <a:noFill/>
        </p:spPr>
        <p:txBody>
          <a:bodyPr wrap="square">
            <a:spAutoFit/>
          </a:bodyPr>
          <a:lstStyle/>
          <a:p>
            <a:pPr marL="0" indent="0">
              <a:buNone/>
            </a:pPr>
            <a:r>
              <a:rPr lang="en-US" sz="2400" b="1" dirty="0">
                <a:solidFill>
                  <a:srgbClr val="00B0F0"/>
                </a:solidFill>
              </a:rPr>
              <a:t>Search for: How to make my server public? - </a:t>
            </a:r>
            <a:r>
              <a:rPr lang="en-US" sz="2400" b="1" dirty="0" err="1">
                <a:solidFill>
                  <a:srgbClr val="00B0F0"/>
                </a:solidFill>
              </a:rPr>
              <a:t>linux</a:t>
            </a:r>
            <a:endParaRPr lang="en-US" sz="2400" b="1" dirty="0">
              <a:solidFill>
                <a:srgbClr val="00B0F0"/>
              </a:solidFill>
            </a:endParaRPr>
          </a:p>
        </p:txBody>
      </p:sp>
    </p:spTree>
    <p:extLst>
      <p:ext uri="{BB962C8B-B14F-4D97-AF65-F5344CB8AC3E}">
        <p14:creationId xmlns:p14="http://schemas.microsoft.com/office/powerpoint/2010/main" val="2719360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2406536" y="-2448038"/>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3">
              <a:alphaModFix amt="50000"/>
            </a:blip>
            <a:stretch>
              <a:fillRect/>
            </a:stretch>
          </a:blipFill>
        </p:spPr>
        <p:txBody>
          <a:bodyPr/>
          <a:lstStyle/>
          <a:p>
            <a:endParaRPr lang="en-AE"/>
          </a:p>
        </p:txBody>
      </p:sp>
      <p:sp>
        <p:nvSpPr>
          <p:cNvPr id="3" name="Freeform 3"/>
          <p:cNvSpPr/>
          <p:nvPr/>
        </p:nvSpPr>
        <p:spPr>
          <a:xfrm>
            <a:off x="-2404940" y="5676900"/>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3">
              <a:alphaModFix amt="50000"/>
            </a:blip>
            <a:stretch>
              <a:fillRect/>
            </a:stretch>
          </a:blipFill>
        </p:spPr>
        <p:txBody>
          <a:bodyPr/>
          <a:lstStyle/>
          <a:p>
            <a:endParaRPr lang="en-AE"/>
          </a:p>
        </p:txBody>
      </p:sp>
      <p:sp>
        <p:nvSpPr>
          <p:cNvPr id="4" name="Freeform 4"/>
          <p:cNvSpPr/>
          <p:nvPr/>
        </p:nvSpPr>
        <p:spPr>
          <a:xfrm>
            <a:off x="15714091" y="92210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4"/>
            <a:stretch>
              <a:fillRect/>
            </a:stretch>
          </a:blipFill>
        </p:spPr>
        <p:txBody>
          <a:bodyPr/>
          <a:lstStyle/>
          <a:p>
            <a:endParaRPr lang="en-AE"/>
          </a:p>
        </p:txBody>
      </p:sp>
      <p:sp>
        <p:nvSpPr>
          <p:cNvPr id="5" name="Freeform 5"/>
          <p:cNvSpPr/>
          <p:nvPr/>
        </p:nvSpPr>
        <p:spPr>
          <a:xfrm>
            <a:off x="205248" y="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5"/>
            <a:stretch>
              <a:fillRect/>
            </a:stretch>
          </a:blipFill>
        </p:spPr>
        <p:txBody>
          <a:bodyPr/>
          <a:lstStyle/>
          <a:p>
            <a:endParaRPr lang="en-AE"/>
          </a:p>
        </p:txBody>
      </p:sp>
      <p:sp>
        <p:nvSpPr>
          <p:cNvPr id="6" name="TextBox 5">
            <a:extLst>
              <a:ext uri="{FF2B5EF4-FFF2-40B4-BE49-F238E27FC236}">
                <a16:creationId xmlns:a16="http://schemas.microsoft.com/office/drawing/2014/main" id="{10D4893D-053B-454A-B2AE-FD758756766D}"/>
              </a:ext>
            </a:extLst>
          </p:cNvPr>
          <p:cNvSpPr txBox="1"/>
          <p:nvPr/>
        </p:nvSpPr>
        <p:spPr>
          <a:xfrm>
            <a:off x="-1060417" y="1722819"/>
            <a:ext cx="13466953" cy="923330"/>
          </a:xfrm>
          <a:prstGeom prst="rect">
            <a:avLst/>
          </a:prstGeom>
          <a:noFill/>
        </p:spPr>
        <p:txBody>
          <a:bodyPr wrap="square" rtlCol="0">
            <a:spAutoFit/>
          </a:bodyPr>
          <a:lstStyle/>
          <a:p>
            <a:pPr algn="ctr"/>
            <a:r>
              <a:rPr lang="en-US" sz="5400" b="1" dirty="0">
                <a:solidFill>
                  <a:srgbClr val="C00000"/>
                </a:solidFill>
                <a:latin typeface="Minecraft" panose="02000603000000000000" pitchFamily="50" charset="0"/>
                <a:ea typeface="Minecraft" panose="02000603000000000000" pitchFamily="50" charset="0"/>
              </a:rPr>
              <a:t>Web servers</a:t>
            </a:r>
          </a:p>
        </p:txBody>
      </p:sp>
      <p:pic>
        <p:nvPicPr>
          <p:cNvPr id="8" name="Picture 7">
            <a:extLst>
              <a:ext uri="{FF2B5EF4-FFF2-40B4-BE49-F238E27FC236}">
                <a16:creationId xmlns:a16="http://schemas.microsoft.com/office/drawing/2014/main" id="{F2ECB433-DD6B-F445-3A75-5756C3A6C3FA}"/>
              </a:ext>
            </a:extLst>
          </p:cNvPr>
          <p:cNvPicPr>
            <a:picLocks noChangeAspect="1"/>
          </p:cNvPicPr>
          <p:nvPr/>
        </p:nvPicPr>
        <p:blipFill>
          <a:blip r:embed="rId6"/>
          <a:stretch>
            <a:fillRect/>
          </a:stretch>
        </p:blipFill>
        <p:spPr>
          <a:xfrm>
            <a:off x="1216846" y="5374090"/>
            <a:ext cx="8804122" cy="4861406"/>
          </a:xfrm>
          <a:prstGeom prst="rect">
            <a:avLst/>
          </a:prstGeom>
        </p:spPr>
      </p:pic>
      <p:pic>
        <p:nvPicPr>
          <p:cNvPr id="12" name="Picture 11">
            <a:extLst>
              <a:ext uri="{FF2B5EF4-FFF2-40B4-BE49-F238E27FC236}">
                <a16:creationId xmlns:a16="http://schemas.microsoft.com/office/drawing/2014/main" id="{7B41E2E9-EED5-1657-3438-CB64CF4AE7F5}"/>
              </a:ext>
            </a:extLst>
          </p:cNvPr>
          <p:cNvPicPr>
            <a:picLocks noChangeAspect="1"/>
          </p:cNvPicPr>
          <p:nvPr/>
        </p:nvPicPr>
        <p:blipFill>
          <a:blip r:embed="rId7"/>
          <a:stretch>
            <a:fillRect/>
          </a:stretch>
        </p:blipFill>
        <p:spPr>
          <a:xfrm>
            <a:off x="10005037" y="3315339"/>
            <a:ext cx="7945601" cy="5206644"/>
          </a:xfrm>
          <a:prstGeom prst="rect">
            <a:avLst/>
          </a:prstGeom>
        </p:spPr>
      </p:pic>
      <p:sp>
        <p:nvSpPr>
          <p:cNvPr id="15" name="Content Placeholder 3">
            <a:extLst>
              <a:ext uri="{FF2B5EF4-FFF2-40B4-BE49-F238E27FC236}">
                <a16:creationId xmlns:a16="http://schemas.microsoft.com/office/drawing/2014/main" id="{59C86EBE-06E4-82FF-628A-0C2BA7BEDDEB}"/>
              </a:ext>
            </a:extLst>
          </p:cNvPr>
          <p:cNvSpPr txBox="1">
            <a:spLocks/>
          </p:cNvSpPr>
          <p:nvPr/>
        </p:nvSpPr>
        <p:spPr>
          <a:xfrm>
            <a:off x="1235559" y="3399700"/>
            <a:ext cx="8769478" cy="3687903"/>
          </a:xfrm>
          <a:prstGeom prst="rect">
            <a:avLst/>
          </a:prstGeom>
        </p:spPr>
        <p:txBody>
          <a:bodyPr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00"/>
                </a:solidFill>
              </a:rPr>
              <a:t>If you download nginx or apache2 http services on your VM, you can simply brag to other people that you have a local web server!</a:t>
            </a:r>
            <a:endParaRPr lang="en-US" dirty="0">
              <a:solidFill>
                <a:schemeClr val="bg1"/>
              </a:solidFill>
            </a:endParaRPr>
          </a:p>
        </p:txBody>
      </p:sp>
    </p:spTree>
    <p:extLst>
      <p:ext uri="{BB962C8B-B14F-4D97-AF65-F5344CB8AC3E}">
        <p14:creationId xmlns:p14="http://schemas.microsoft.com/office/powerpoint/2010/main" val="798406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12406536" y="-2448038"/>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3">
              <a:alphaModFix amt="50000"/>
            </a:blip>
            <a:stretch>
              <a:fillRect/>
            </a:stretch>
          </a:blipFill>
        </p:spPr>
        <p:txBody>
          <a:bodyPr/>
          <a:lstStyle/>
          <a:p>
            <a:endParaRPr lang="en-AE"/>
          </a:p>
        </p:txBody>
      </p:sp>
      <p:sp>
        <p:nvSpPr>
          <p:cNvPr id="3" name="Freeform 3"/>
          <p:cNvSpPr/>
          <p:nvPr/>
        </p:nvSpPr>
        <p:spPr>
          <a:xfrm>
            <a:off x="-2404940" y="5676900"/>
            <a:ext cx="7578885" cy="75915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3">
              <a:alphaModFix amt="50000"/>
            </a:blip>
            <a:stretch>
              <a:fillRect/>
            </a:stretch>
          </a:blipFill>
        </p:spPr>
        <p:txBody>
          <a:bodyPr/>
          <a:lstStyle/>
          <a:p>
            <a:endParaRPr lang="en-AE"/>
          </a:p>
        </p:txBody>
      </p:sp>
      <p:sp>
        <p:nvSpPr>
          <p:cNvPr id="4" name="Freeform 4"/>
          <p:cNvSpPr/>
          <p:nvPr/>
        </p:nvSpPr>
        <p:spPr>
          <a:xfrm>
            <a:off x="15714091" y="92210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4"/>
            <a:stretch>
              <a:fillRect/>
            </a:stretch>
          </a:blipFill>
        </p:spPr>
        <p:txBody>
          <a:bodyPr/>
          <a:lstStyle/>
          <a:p>
            <a:endParaRPr lang="en-AE"/>
          </a:p>
        </p:txBody>
      </p:sp>
      <p:sp>
        <p:nvSpPr>
          <p:cNvPr id="5" name="Freeform 5"/>
          <p:cNvSpPr/>
          <p:nvPr/>
        </p:nvSpPr>
        <p:spPr>
          <a:xfrm>
            <a:off x="205248" y="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5"/>
            <a:stretch>
              <a:fillRect/>
            </a:stretch>
          </a:blipFill>
        </p:spPr>
        <p:txBody>
          <a:bodyPr/>
          <a:lstStyle/>
          <a:p>
            <a:endParaRPr lang="en-AE"/>
          </a:p>
        </p:txBody>
      </p:sp>
      <p:sp>
        <p:nvSpPr>
          <p:cNvPr id="6" name="TextBox 5">
            <a:extLst>
              <a:ext uri="{FF2B5EF4-FFF2-40B4-BE49-F238E27FC236}">
                <a16:creationId xmlns:a16="http://schemas.microsoft.com/office/drawing/2014/main" id="{10D4893D-053B-454A-B2AE-FD758756766D}"/>
              </a:ext>
            </a:extLst>
          </p:cNvPr>
          <p:cNvSpPr txBox="1"/>
          <p:nvPr/>
        </p:nvSpPr>
        <p:spPr>
          <a:xfrm>
            <a:off x="-103155" y="1927284"/>
            <a:ext cx="13466953" cy="923330"/>
          </a:xfrm>
          <a:prstGeom prst="rect">
            <a:avLst/>
          </a:prstGeom>
          <a:noFill/>
        </p:spPr>
        <p:txBody>
          <a:bodyPr wrap="square" rtlCol="0">
            <a:spAutoFit/>
          </a:bodyPr>
          <a:lstStyle/>
          <a:p>
            <a:pPr algn="ctr"/>
            <a:r>
              <a:rPr lang="en-US" sz="5400" b="1" dirty="0">
                <a:solidFill>
                  <a:srgbClr val="C00000"/>
                </a:solidFill>
                <a:latin typeface="Minecraft" panose="02000603000000000000" pitchFamily="50" charset="0"/>
                <a:ea typeface="Minecraft" panose="02000603000000000000" pitchFamily="50" charset="0"/>
              </a:rPr>
              <a:t>Web servers Port</a:t>
            </a:r>
          </a:p>
        </p:txBody>
      </p:sp>
      <p:sp>
        <p:nvSpPr>
          <p:cNvPr id="15" name="Content Placeholder 3">
            <a:extLst>
              <a:ext uri="{FF2B5EF4-FFF2-40B4-BE49-F238E27FC236}">
                <a16:creationId xmlns:a16="http://schemas.microsoft.com/office/drawing/2014/main" id="{59C86EBE-06E4-82FF-628A-0C2BA7BEDDEB}"/>
              </a:ext>
            </a:extLst>
          </p:cNvPr>
          <p:cNvSpPr txBox="1">
            <a:spLocks/>
          </p:cNvSpPr>
          <p:nvPr/>
        </p:nvSpPr>
        <p:spPr>
          <a:xfrm>
            <a:off x="1235558" y="3399700"/>
            <a:ext cx="13794891" cy="3687903"/>
          </a:xfrm>
          <a:prstGeom prst="rect">
            <a:avLst/>
          </a:prstGeom>
        </p:spPr>
        <p:txBody>
          <a:bodyPr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i="0" dirty="0">
                <a:solidFill>
                  <a:srgbClr val="ECECF1"/>
                </a:solidFill>
                <a:effectLst/>
                <a:latin typeface="Söhne"/>
              </a:rPr>
              <a:t>An HTTP port is a numerical gateway in a network through which web server communication happens, typically using port 80 for standard HTTP traffic.</a:t>
            </a:r>
          </a:p>
          <a:p>
            <a:r>
              <a:rPr lang="en-US" dirty="0">
                <a:solidFill>
                  <a:srgbClr val="ECECF1"/>
                </a:solidFill>
                <a:latin typeface="Söhne"/>
              </a:rPr>
              <a:t>By Default, web browsers uses port 80 when you enter an URL, but you can specify a custom port using “:[</a:t>
            </a:r>
            <a:r>
              <a:rPr lang="en-US" dirty="0" err="1">
                <a:solidFill>
                  <a:srgbClr val="ECECF1"/>
                </a:solidFill>
                <a:latin typeface="Söhne"/>
              </a:rPr>
              <a:t>port_number</a:t>
            </a:r>
            <a:r>
              <a:rPr lang="en-US" dirty="0">
                <a:solidFill>
                  <a:srgbClr val="ECECF1"/>
                </a:solidFill>
                <a:latin typeface="Söhne"/>
              </a:rPr>
              <a:t>]”:</a:t>
            </a:r>
            <a:endParaRPr lang="en-US" dirty="0">
              <a:solidFill>
                <a:schemeClr val="bg1"/>
              </a:solidFill>
            </a:endParaRPr>
          </a:p>
        </p:txBody>
      </p:sp>
      <p:pic>
        <p:nvPicPr>
          <p:cNvPr id="9" name="Picture 8">
            <a:extLst>
              <a:ext uri="{FF2B5EF4-FFF2-40B4-BE49-F238E27FC236}">
                <a16:creationId xmlns:a16="http://schemas.microsoft.com/office/drawing/2014/main" id="{0E6F3534-2CE4-7CE9-EAC6-2CD3A54BB528}"/>
              </a:ext>
            </a:extLst>
          </p:cNvPr>
          <p:cNvPicPr>
            <a:picLocks noChangeAspect="1"/>
          </p:cNvPicPr>
          <p:nvPr/>
        </p:nvPicPr>
        <p:blipFill rotWithShape="1">
          <a:blip r:embed="rId6"/>
          <a:srcRect r="74579"/>
          <a:stretch/>
        </p:blipFill>
        <p:spPr>
          <a:xfrm>
            <a:off x="3467099" y="6308745"/>
            <a:ext cx="12557130" cy="1238892"/>
          </a:xfrm>
          <a:prstGeom prst="rect">
            <a:avLst/>
          </a:prstGeom>
        </p:spPr>
      </p:pic>
      <p:pic>
        <p:nvPicPr>
          <p:cNvPr id="17412" name="Picture 4" descr="Default service port number | Download Scientific Diagram">
            <a:extLst>
              <a:ext uri="{FF2B5EF4-FFF2-40B4-BE49-F238E27FC236}">
                <a16:creationId xmlns:a16="http://schemas.microsoft.com/office/drawing/2014/main" id="{04A7DB40-79BF-72DA-9444-110FD711B7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96851" y="5631695"/>
            <a:ext cx="38481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679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9860184DE82D41A0749C8805E14339" ma:contentTypeVersion="13" ma:contentTypeDescription="Create a new document." ma:contentTypeScope="" ma:versionID="e9d75e13802cd390b5b7b9c92c5924e6">
  <xsd:schema xmlns:xsd="http://www.w3.org/2001/XMLSchema" xmlns:xs="http://www.w3.org/2001/XMLSchema" xmlns:p="http://schemas.microsoft.com/office/2006/metadata/properties" xmlns:ns3="558e3774-e676-4c8e-8965-8495cd6eccc4" xmlns:ns4="4ccc1acb-f119-4e1c-83ef-32732d907ed3" targetNamespace="http://schemas.microsoft.com/office/2006/metadata/properties" ma:root="true" ma:fieldsID="9fec339c93f428d4c4132e284ed113da" ns3:_="" ns4:_="">
    <xsd:import namespace="558e3774-e676-4c8e-8965-8495cd6eccc4"/>
    <xsd:import namespace="4ccc1acb-f119-4e1c-83ef-32732d907ed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DateTaken"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8e3774-e676-4c8e-8965-8495cd6ecc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ccc1acb-f119-4e1c-83ef-32732d907ed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58e3774-e676-4c8e-8965-8495cd6eccc4" xsi:nil="true"/>
  </documentManagement>
</p:properties>
</file>

<file path=customXml/itemProps1.xml><?xml version="1.0" encoding="utf-8"?>
<ds:datastoreItem xmlns:ds="http://schemas.openxmlformats.org/officeDocument/2006/customXml" ds:itemID="{E01462F6-D30E-4A22-B74C-6B05506EC39B}">
  <ds:schemaRefs>
    <ds:schemaRef ds:uri="4ccc1acb-f119-4e1c-83ef-32732d907ed3"/>
    <ds:schemaRef ds:uri="558e3774-e676-4c8e-8965-8495cd6ecc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BF33814-D8B2-4D8A-9A7D-25587E281A06}">
  <ds:schemaRefs>
    <ds:schemaRef ds:uri="http://schemas.microsoft.com/sharepoint/v3/contenttype/forms"/>
  </ds:schemaRefs>
</ds:datastoreItem>
</file>

<file path=customXml/itemProps3.xml><?xml version="1.0" encoding="utf-8"?>
<ds:datastoreItem xmlns:ds="http://schemas.openxmlformats.org/officeDocument/2006/customXml" ds:itemID="{A13B3789-FCC3-469D-9A58-BB0752688C70}">
  <ds:schemaRefs>
    <ds:schemaRef ds:uri="http://schemas.microsoft.com/office/infopath/2007/PartnerControls"/>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4ccc1acb-f119-4e1c-83ef-32732d907ed3"/>
    <ds:schemaRef ds:uri="558e3774-e676-4c8e-8965-8495cd6eccc4"/>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560</TotalTime>
  <Words>906</Words>
  <Application>Microsoft Office PowerPoint</Application>
  <PresentationFormat>Custom</PresentationFormat>
  <Paragraphs>98</Paragraphs>
  <Slides>23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Google Sans</vt:lpstr>
      <vt:lpstr>Calibri</vt:lpstr>
      <vt:lpstr>Arial</vt:lpstr>
      <vt:lpstr>Lucida Console</vt:lpstr>
      <vt:lpstr>Minecraft</vt:lpstr>
      <vt:lpstr>helveticaregular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Noor AL-Natsheh</dc:creator>
  <cp:lastModifiedBy>SOUD AL-SMADI</cp:lastModifiedBy>
  <cp:revision>6</cp:revision>
  <dcterms:created xsi:type="dcterms:W3CDTF">2006-08-16T00:00:00Z</dcterms:created>
  <dcterms:modified xsi:type="dcterms:W3CDTF">2023-11-11T13:48:12Z</dcterms:modified>
  <dc:identifier>DAFpMafTT9s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0x010100409860184DE82D41A0749C8805E14339</vt:lpwstr>
  </property>
</Properties>
</file>